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handoutMasterIdLst>
    <p:handoutMasterId r:id="rId66"/>
  </p:handoutMasterIdLst>
  <p:sldIdLst>
    <p:sldId id="260" r:id="rId2"/>
    <p:sldId id="310" r:id="rId3"/>
    <p:sldId id="320" r:id="rId4"/>
    <p:sldId id="606" r:id="rId5"/>
    <p:sldId id="547" r:id="rId6"/>
    <p:sldId id="548" r:id="rId7"/>
    <p:sldId id="549" r:id="rId8"/>
    <p:sldId id="550" r:id="rId9"/>
    <p:sldId id="551" r:id="rId10"/>
    <p:sldId id="322" r:id="rId11"/>
    <p:sldId id="554" r:id="rId12"/>
    <p:sldId id="556" r:id="rId13"/>
    <p:sldId id="555" r:id="rId14"/>
    <p:sldId id="571" r:id="rId15"/>
    <p:sldId id="595" r:id="rId16"/>
    <p:sldId id="565" r:id="rId17"/>
    <p:sldId id="600" r:id="rId18"/>
    <p:sldId id="567" r:id="rId19"/>
    <p:sldId id="558" r:id="rId20"/>
    <p:sldId id="596" r:id="rId21"/>
    <p:sldId id="560" r:id="rId22"/>
    <p:sldId id="531" r:id="rId23"/>
    <p:sldId id="599" r:id="rId24"/>
    <p:sldId id="574" r:id="rId25"/>
    <p:sldId id="575" r:id="rId26"/>
    <p:sldId id="588" r:id="rId27"/>
    <p:sldId id="592" r:id="rId28"/>
    <p:sldId id="593" r:id="rId29"/>
    <p:sldId id="589" r:id="rId30"/>
    <p:sldId id="576" r:id="rId31"/>
    <p:sldId id="586" r:id="rId32"/>
    <p:sldId id="587" r:id="rId33"/>
    <p:sldId id="590" r:id="rId34"/>
    <p:sldId id="552" r:id="rId35"/>
    <p:sldId id="578" r:id="rId36"/>
    <p:sldId id="579" r:id="rId37"/>
    <p:sldId id="580" r:id="rId38"/>
    <p:sldId id="581" r:id="rId39"/>
    <p:sldId id="582" r:id="rId40"/>
    <p:sldId id="584" r:id="rId41"/>
    <p:sldId id="585" r:id="rId42"/>
    <p:sldId id="594" r:id="rId43"/>
    <p:sldId id="601" r:id="rId44"/>
    <p:sldId id="532" r:id="rId45"/>
    <p:sldId id="561" r:id="rId46"/>
    <p:sldId id="559" r:id="rId47"/>
    <p:sldId id="573" r:id="rId48"/>
    <p:sldId id="597" r:id="rId49"/>
    <p:sldId id="598" r:id="rId50"/>
    <p:sldId id="535" r:id="rId51"/>
    <p:sldId id="553" r:id="rId52"/>
    <p:sldId id="562" r:id="rId53"/>
    <p:sldId id="564" r:id="rId54"/>
    <p:sldId id="557" r:id="rId55"/>
    <p:sldId id="563" r:id="rId56"/>
    <p:sldId id="602" r:id="rId57"/>
    <p:sldId id="533" r:id="rId58"/>
    <p:sldId id="570" r:id="rId59"/>
    <p:sldId id="603" r:id="rId60"/>
    <p:sldId id="605" r:id="rId61"/>
    <p:sldId id="604" r:id="rId62"/>
    <p:sldId id="429" r:id="rId63"/>
    <p:sldId id="30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D76"/>
    <a:srgbClr val="F38B00"/>
    <a:srgbClr val="B6BD00"/>
    <a:srgbClr val="16A8D3"/>
    <a:srgbClr val="6D6E6C"/>
    <a:srgbClr val="ED7523"/>
    <a:srgbClr val="D82F27"/>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0" autoAdjust="0"/>
    <p:restoredTop sz="92012" autoAdjust="0"/>
  </p:normalViewPr>
  <p:slideViewPr>
    <p:cSldViewPr snapToGrid="0" snapToObjects="1">
      <p:cViewPr>
        <p:scale>
          <a:sx n="76" d="100"/>
          <a:sy n="76" d="100"/>
        </p:scale>
        <p:origin x="-528" y="426"/>
      </p:cViewPr>
      <p:guideLst>
        <p:guide orient="horz" pos="2160"/>
        <p:guide pos="3840"/>
      </p:guideLst>
    </p:cSldViewPr>
  </p:slideViewPr>
  <p:notesTextViewPr>
    <p:cViewPr>
      <p:scale>
        <a:sx n="1" d="1"/>
        <a:sy n="1" d="1"/>
      </p:scale>
      <p:origin x="0" y="0"/>
    </p:cViewPr>
  </p:notesTextViewPr>
  <p:sorterViewPr>
    <p:cViewPr>
      <p:scale>
        <a:sx n="66" d="100"/>
        <a:sy n="66" d="100"/>
      </p:scale>
      <p:origin x="0" y="-12219"/>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5/28/2020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‹Nº›</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5/28/2020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‹Nº›</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36</a:t>
            </a:fld>
            <a:endParaRPr lang="en-US" dirty="0"/>
          </a:p>
        </p:txBody>
      </p:sp>
    </p:spTree>
    <p:extLst>
      <p:ext uri="{BB962C8B-B14F-4D97-AF65-F5344CB8AC3E}">
        <p14:creationId xmlns:p14="http://schemas.microsoft.com/office/powerpoint/2010/main" val="4020257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37</a:t>
            </a:fld>
            <a:endParaRPr lang="en-US" dirty="0"/>
          </a:p>
        </p:txBody>
      </p:sp>
    </p:spTree>
    <p:extLst>
      <p:ext uri="{BB962C8B-B14F-4D97-AF65-F5344CB8AC3E}">
        <p14:creationId xmlns:p14="http://schemas.microsoft.com/office/powerpoint/2010/main" val="242166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38</a:t>
            </a:fld>
            <a:endParaRPr lang="en-US" dirty="0"/>
          </a:p>
        </p:txBody>
      </p:sp>
    </p:spTree>
    <p:extLst>
      <p:ext uri="{BB962C8B-B14F-4D97-AF65-F5344CB8AC3E}">
        <p14:creationId xmlns:p14="http://schemas.microsoft.com/office/powerpoint/2010/main" val="96483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39</a:t>
            </a:fld>
            <a:endParaRPr lang="en-US" dirty="0"/>
          </a:p>
        </p:txBody>
      </p:sp>
    </p:spTree>
    <p:extLst>
      <p:ext uri="{BB962C8B-B14F-4D97-AF65-F5344CB8AC3E}">
        <p14:creationId xmlns:p14="http://schemas.microsoft.com/office/powerpoint/2010/main" val="2615392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34AC054-D004-974A-8D8E-E228282ED491}" type="slidenum">
              <a:rPr lang="en-US" smtClean="0"/>
              <a:t>59</a:t>
            </a:fld>
            <a:endParaRPr lang="en-US" dirty="0"/>
          </a:p>
        </p:txBody>
      </p:sp>
    </p:spTree>
    <p:extLst>
      <p:ext uri="{BB962C8B-B14F-4D97-AF65-F5344CB8AC3E}">
        <p14:creationId xmlns:p14="http://schemas.microsoft.com/office/powerpoint/2010/main" val="1725264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5/28/2020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‹Nº›</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kiZNO_Lca8k"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teacherspayteachers.com/Product/Kids-in-Action-Citizenship-and-Service-Clip-Art-22-PNGs-705252" TargetMode="External"/><Relationship Id="rId2" Type="http://schemas.openxmlformats.org/officeDocument/2006/relationships/image" Target="../media/image13.jp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eacherspayteachers.com/Product/Kids-in-Action-Citizenship-and-Service-Clip-Art-22-PNGs-705252" TargetMode="External"/><Relationship Id="rId2" Type="http://schemas.openxmlformats.org/officeDocument/2006/relationships/image" Target="../media/image13.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hyperlink" Target="http://theartistandthewriter.blogspot.com/2009_08_01_archive.html" TargetMode="External"/><Relationship Id="rId2" Type="http://schemas.openxmlformats.org/officeDocument/2006/relationships/image" Target="../media/image14.jp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acherspayteachers.com/Product/Kids-in-Action-Citizenship-and-Service-Clip-Art-22-PNGs-705252" TargetMode="External"/><Relationship Id="rId2" Type="http://schemas.openxmlformats.org/officeDocument/2006/relationships/image" Target="../media/image13.jp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hyperlink" Target="http://fee.org/the_freeman/detail/defining-democracy-through-thick-and-thin" TargetMode="External"/><Relationship Id="rId2" Type="http://schemas.openxmlformats.org/officeDocument/2006/relationships/image" Target="../media/image16.jp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hyperlink" Target="https://pxhere.com/en/photo/1556847" TargetMode="External"/><Relationship Id="rId2" Type="http://schemas.openxmlformats.org/officeDocument/2006/relationships/image" Target="../media/image17.jp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irishtimes.com/news/politics/barber-hopes-to-emerge-a-cut-above-in-roscommon-council-election-1.3797201" TargetMode="Externa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hyperlink" Target="https://sustainingcommunity.wordpress.com/2013/08/15/what-is-abcd/" TargetMode="External"/><Relationship Id="rId2" Type="http://schemas.openxmlformats.org/officeDocument/2006/relationships/image" Target="../media/image20.jp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hyperlink" Target="http://openclipart.org/detail/17746/flag-of-ireland-by-tobias" TargetMode="External"/><Relationship Id="rId2" Type="http://schemas.openxmlformats.org/officeDocument/2006/relationships/image" Target="../media/image21.png"/><Relationship Id="rId1" Type="http://schemas.openxmlformats.org/officeDocument/2006/relationships/slideLayout" Target="../slideLayouts/slideLayout32.xml"/><Relationship Id="rId4" Type="http://schemas.openxmlformats.org/officeDocument/2006/relationships/hyperlink" Target="http://www.integration.ie/en/ISEC/Pages/WP19000006"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37.xml"/><Relationship Id="rId4" Type="http://schemas.openxmlformats.org/officeDocument/2006/relationships/hyperlink" Target="http://openclipart.org/detail/17746/flag-of-ireland-by-tobia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ndrillana.blogspot.com/2012/05/course-dorientation.html" TargetMode="External"/><Relationship Id="rId2" Type="http://schemas.openxmlformats.org/officeDocument/2006/relationships/image" Target="../media/image23.jp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hyperlink" Target="http://sandrillana.blogspot.com/2012/05/course-dorientation.html" TargetMode="External"/><Relationship Id="rId2" Type="http://schemas.openxmlformats.org/officeDocument/2006/relationships/image" Target="../media/image23.jp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hyperlink" Target="https://play.google.com/store/apps/details?id=org.cardet.blendin" TargetMode="External"/><Relationship Id="rId2" Type="http://schemas.openxmlformats.org/officeDocument/2006/relationships/image" Target="../media/image24.png"/><Relationship Id="rId1" Type="http://schemas.openxmlformats.org/officeDocument/2006/relationships/slideLayout" Target="../slideLayouts/slideLayout51.xml"/><Relationship Id="rId5" Type="http://schemas.openxmlformats.org/officeDocument/2006/relationships/hyperlink" Target="https://unesdoc.unesco.org/ark:/48223/pf0000261278" TargetMode="External"/><Relationship Id="rId4" Type="http://schemas.openxmlformats.org/officeDocument/2006/relationships/hyperlink" Target="https://www.newscientist.com/article/mg23030692-900-are-humanitarian-apps-aimed-at-refugees-meeting-their-needs/#ixzz6BxH6kyNZ"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transitionguide.org.uk/" TargetMode="Externa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hyperlink" Target="https://pixabay.com/en/buddies-fi-gures-characters-boy-2385948/" TargetMode="External"/><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hyperlink" Target="https://en.wikipedia.org/wiki/Friendship"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culturalorientation.net/content/download/4241/23329/version/3/file/Refugee+Training+and+Orientation+-+A+Guide+for+Service+Providers.pdf" TargetMode="External"/><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notenoughgood.com/2011/06/importance-of-tolerance/" TargetMode="External"/><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hyperlink" Target="http://www.allwhitebackground.com/people.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hyperlink" Target="https://pixabay.com/en/icon-leader-leadership-lead-boss-162388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hyperlink" Target="https://portal.aie-guild.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hyperlink" Target="https://pxhere.com/en/photo/1434035"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ideo.org/perspective/designing-for-resilience" TargetMode="External"/><Relationship Id="rId2" Type="http://schemas.openxmlformats.org/officeDocument/2006/relationships/hyperlink" Target="https://www.ideo.org/bio/shauna-carey" TargetMode="Externa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2.xml"/><Relationship Id="rId4" Type="http://schemas.openxmlformats.org/officeDocument/2006/relationships/hyperlink" Target="https://www.flickr.com/photos/catholicism/397734449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31.xml"/><Relationship Id="rId1" Type="http://schemas.openxmlformats.org/officeDocument/2006/relationships/video" Target="https://www.youtube.com/embed/ZFSi01bduv0"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hyperlink" Target="https://www.rehab.ie/national-learning-network/" TargetMode="External"/><Relationship Id="rId2" Type="http://schemas.openxmlformats.org/officeDocument/2006/relationships/image" Target="../media/image42.jpeg"/><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rte.ie/news/ireland/2019/0619/1056369-syrian-vegetables/" TargetMode="Externa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32.xml"/><Relationship Id="rId1" Type="http://schemas.openxmlformats.org/officeDocument/2006/relationships/video" Target="https://www.youtube.com/embed/0ngEo_rRJik?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30.xml"/><Relationship Id="rId1" Type="http://schemas.openxmlformats.org/officeDocument/2006/relationships/video" Target="https://www.youtube.com/embed/qJyIo6SH6_Q?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acta-bristol.com/wp-content/uploads/2018/10/REACT_Manual_Eng.pdf" TargetMode="External"/><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32.xml"/><Relationship Id="rId1" Type="http://schemas.openxmlformats.org/officeDocument/2006/relationships/video" Target="https://www.youtube.com/embed/CVIkqYejKbw?feature=oembed"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www.irishexaminer.com/lifestyle/features/life-in-ballyhaunis-irelands-most-culturally-diverse-town-369099.html" TargetMode="Externa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30.xml"/><Relationship Id="rId1" Type="http://schemas.openxmlformats.org/officeDocument/2006/relationships/video" Target="https://www.youtube.com/embed/ex78dBceVV8?feature=oembed"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s://www.amnesty.org.uk/press-releases/football-players-and-celebrity-fans-back-amnestys-football-welcomes-weekend" TargetMode="External"/><Relationship Id="rId1" Type="http://schemas.openxmlformats.org/officeDocument/2006/relationships/slideLayout" Target="../slideLayouts/slideLayout33.xml"/><Relationship Id="rId4" Type="http://schemas.openxmlformats.org/officeDocument/2006/relationships/hyperlink" Target="https://en.wikipedia.org/wiki/Football"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hyperlink" Target="http://guia.barcelona.cat/ca/detall/-parc-central-de-nou-barris_99109141416.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migrationpolicy.org/article/integration-role-communities-institutions-and-state/" TargetMode="External"/><Relationship Id="rId1" Type="http://schemas.openxmlformats.org/officeDocument/2006/relationships/slideLayout" Target="../slideLayouts/slideLayout31.xml"/><Relationship Id="rId4" Type="http://schemas.openxmlformats.org/officeDocument/2006/relationships/hyperlink" Target="http://openmigration.org/en/web-review/the-10-best-articles-on-refugees-and-migration-232017/"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4.xml"/><Relationship Id="rId4" Type="http://schemas.openxmlformats.org/officeDocument/2006/relationships/hyperlink" Target="https://www.goodfreephotos.com/england/oxford/student-studying-at-oxford.jpg.php"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4.xml"/><Relationship Id="rId4" Type="http://schemas.openxmlformats.org/officeDocument/2006/relationships/hyperlink" Target="http://oneshotoneride.wordpress.com/2013/09/10/205-spitalfields-city-farm/"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s://oureverydaylife.com/the-importance-of-verbal-non-verbal-communication-5162572.html" TargetMode="Externa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hyperlink" Target="https://study.com/academy/lesson/what-is-social-structure-of-society-definition-theory-quiz.html" TargetMode="Externa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study.com/academy/lesson/what-is-social-structure-of-society-definition-theory-quiz.html" TargetMode="External"/><Relationship Id="rId1" Type="http://schemas.openxmlformats.org/officeDocument/2006/relationships/slideLayout" Target="../slideLayouts/slideLayout31.xml"/><Relationship Id="rId4" Type="http://schemas.openxmlformats.org/officeDocument/2006/relationships/hyperlink" Target="http://pngimg.com/download/38182"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www.migrationpolicy.org/article/integration-role-communities-institutions-and-state/" TargetMode="Externa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68054" y="4432114"/>
            <a:ext cx="4870995" cy="1154884"/>
          </a:xfrm>
        </p:spPr>
        <p:txBody>
          <a:bodyPr>
            <a:normAutofit/>
          </a:bodyPr>
          <a:lstStyle/>
          <a:p>
            <a:r>
              <a:rPr lang="en-US" sz="2800" dirty="0">
                <a:solidFill>
                  <a:srgbClr val="F38B00"/>
                </a:solidFill>
              </a:rPr>
              <a:t>Vida </a:t>
            </a:r>
            <a:r>
              <a:rPr lang="en-US" sz="2800" dirty="0" err="1">
                <a:solidFill>
                  <a:srgbClr val="F38B00"/>
                </a:solidFill>
              </a:rPr>
              <a:t>Cívica</a:t>
            </a:r>
            <a:r>
              <a:rPr lang="en-US" sz="2800" dirty="0">
                <a:solidFill>
                  <a:srgbClr val="F38B00"/>
                </a:solidFill>
              </a:rPr>
              <a:t>, </a:t>
            </a:r>
            <a:r>
              <a:rPr lang="en-US" sz="2800" dirty="0" err="1">
                <a:solidFill>
                  <a:srgbClr val="F38B00"/>
                </a:solidFill>
              </a:rPr>
              <a:t>Cultura</a:t>
            </a:r>
            <a:r>
              <a:rPr lang="en-US" sz="2800" dirty="0">
                <a:solidFill>
                  <a:srgbClr val="F38B00"/>
                </a:solidFill>
              </a:rPr>
              <a:t> y </a:t>
            </a:r>
            <a:r>
              <a:rPr lang="en-US" sz="2800" dirty="0" err="1">
                <a:solidFill>
                  <a:srgbClr val="F38B00"/>
                </a:solidFill>
              </a:rPr>
              <a:t>Comunidad</a:t>
            </a:r>
            <a:endParaRPr lang="en-US" sz="2800" dirty="0">
              <a:solidFill>
                <a:srgbClr val="F38B00"/>
              </a:solidFill>
            </a:endParaRPr>
          </a:p>
        </p:txBody>
      </p:sp>
      <p:sp>
        <p:nvSpPr>
          <p:cNvPr id="28" name="Text Placeholder 2">
            <a:extLst>
              <a:ext uri="{FF2B5EF4-FFF2-40B4-BE49-F238E27FC236}">
                <a16:creationId xmlns:a16="http://schemas.microsoft.com/office/drawing/2014/main" xmlns="" id="{493C4918-71A5-4B8C-84A7-06F1ED91EF52}"/>
              </a:ext>
            </a:extLst>
          </p:cNvPr>
          <p:cNvSpPr txBox="1">
            <a:spLocks/>
          </p:cNvSpPr>
          <p:nvPr/>
        </p:nvSpPr>
        <p:spPr>
          <a:xfrm>
            <a:off x="168054" y="3418603"/>
            <a:ext cx="4870995" cy="1650628"/>
          </a:xfrm>
          <a:prstGeom prst="rect">
            <a:avLst/>
          </a:prstGeom>
        </p:spPr>
        <p:txBody>
          <a:bodyPr vert="horz" lIns="91440" tIns="45720" rIns="91440" bIns="45720" rtlCol="0">
            <a:normAutofit/>
          </a:bodyPr>
          <a:lstStyle>
            <a:lvl1pPr marL="0" indent="0" algn="l" defTabSz="914400" rtl="0" eaLnBrk="1" latinLnBrk="0" hangingPunct="1">
              <a:lnSpc>
                <a:spcPts val="4000"/>
              </a:lnSpc>
              <a:spcBef>
                <a:spcPts val="1000"/>
              </a:spcBef>
              <a:buFont typeface="Arial"/>
              <a:buNone/>
              <a:defRPr sz="3600" b="0" kern="1200" baseline="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 sz="2800" dirty="0"/>
              <a:t>Conviértete en un agente de inclusión a través de</a:t>
            </a:r>
            <a:endParaRPr lang="en-US" sz="2800" dirty="0"/>
          </a:p>
        </p:txBody>
      </p:sp>
      <p:pic>
        <p:nvPicPr>
          <p:cNvPr id="9" name="Picture Placeholder 8">
            <a:extLst>
              <a:ext uri="{FF2B5EF4-FFF2-40B4-BE49-F238E27FC236}">
                <a16:creationId xmlns:a16="http://schemas.microsoft.com/office/drawing/2014/main" xmlns="" id="{8EEDEA7E-3D64-4933-BE9F-97CBFBFAFA34}"/>
              </a:ext>
            </a:extLst>
          </p:cNvPr>
          <p:cNvPicPr>
            <a:picLocks noGrp="1" noChangeAspect="1"/>
          </p:cNvPicPr>
          <p:nvPr>
            <p:ph type="pic" sz="quarter" idx="10"/>
          </p:nvPr>
        </p:nvPicPr>
        <p:blipFill>
          <a:blip r:embed="rId2">
            <a:extLst>
              <a:ext uri="{837473B0-CC2E-450A-ABE3-18F120FF3D39}">
                <a1611:picAttrSrcUrl xmlns:a1611="http://schemas.microsoft.com/office/drawing/2016/11/main" xmlns="" r:id="rId3"/>
              </a:ext>
            </a:extLst>
          </a:blip>
          <a:srcRect l="21882" r="21882"/>
          <a:stretch>
            <a:fillRect/>
          </a:stretch>
        </p:blipFill>
        <p:spPr>
          <a:xfrm>
            <a:off x="6446935" y="0"/>
            <a:ext cx="5946631" cy="5946631"/>
          </a:xfrm>
        </p:spPr>
      </p:pic>
      <p:sp>
        <p:nvSpPr>
          <p:cNvPr id="5" name="Rectangle 4">
            <a:extLst>
              <a:ext uri="{FF2B5EF4-FFF2-40B4-BE49-F238E27FC236}">
                <a16:creationId xmlns:a16="http://schemas.microsoft.com/office/drawing/2014/main" xmlns="" id="{A1D0EED7-404B-4236-9B8A-5137DBC840DA}"/>
              </a:ext>
            </a:extLst>
          </p:cNvPr>
          <p:cNvSpPr/>
          <p:nvPr/>
        </p:nvSpPr>
        <p:spPr>
          <a:xfrm>
            <a:off x="493096" y="2316061"/>
            <a:ext cx="3903540" cy="584775"/>
          </a:xfrm>
          <a:prstGeom prst="rect">
            <a:avLst/>
          </a:prstGeom>
          <a:solidFill>
            <a:srgbClr val="F38B00"/>
          </a:solidFill>
        </p:spPr>
        <p:txBody>
          <a:bodyPr wrap="square">
            <a:spAutoFit/>
          </a:bodyPr>
          <a:lstStyle/>
          <a:p>
            <a:r>
              <a:rPr lang="en-US" sz="3200" dirty="0" err="1" smtClean="0">
                <a:solidFill>
                  <a:schemeClr val="bg1"/>
                </a:solidFill>
              </a:rPr>
              <a:t>Aprendizaje</a:t>
            </a:r>
            <a:r>
              <a:rPr lang="en-US" sz="3200" dirty="0" smtClean="0">
                <a:solidFill>
                  <a:schemeClr val="bg1"/>
                </a:solidFill>
              </a:rPr>
              <a:t> </a:t>
            </a:r>
            <a:r>
              <a:rPr lang="en-US" sz="3200" dirty="0" err="1" smtClean="0">
                <a:solidFill>
                  <a:schemeClr val="bg1"/>
                </a:solidFill>
              </a:rPr>
              <a:t>Módulo</a:t>
            </a:r>
            <a:r>
              <a:rPr lang="en-US" sz="3200" dirty="0" smtClean="0">
                <a:solidFill>
                  <a:schemeClr val="bg1"/>
                </a:solidFill>
              </a:rPr>
              <a:t> 2  </a:t>
            </a:r>
            <a:endParaRPr lang="en-US" sz="3200" dirty="0">
              <a:solidFill>
                <a:schemeClr val="bg1"/>
              </a:solidFill>
            </a:endParaRPr>
          </a:p>
        </p:txBody>
      </p:sp>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26A201D-78BA-4C26-AF74-D170DA207F81}"/>
              </a:ext>
            </a:extLst>
          </p:cNvPr>
          <p:cNvSpPr>
            <a:spLocks noGrp="1"/>
          </p:cNvSpPr>
          <p:nvPr>
            <p:ph type="body" sz="quarter" idx="16"/>
          </p:nvPr>
        </p:nvSpPr>
        <p:spPr/>
        <p:txBody>
          <a:bodyPr/>
          <a:lstStyle/>
          <a:p>
            <a:r>
              <a:rPr lang="en-IE" dirty="0" smtClean="0"/>
              <a:t>EN ESTA SECCIÓN</a:t>
            </a:r>
            <a:endParaRPr lang="en-IE" dirty="0"/>
          </a:p>
          <a:p>
            <a:endParaRPr lang="en-IE" dirty="0"/>
          </a:p>
        </p:txBody>
      </p:sp>
      <p:sp>
        <p:nvSpPr>
          <p:cNvPr id="3" name="Text Placeholder 2">
            <a:extLst>
              <a:ext uri="{FF2B5EF4-FFF2-40B4-BE49-F238E27FC236}">
                <a16:creationId xmlns:a16="http://schemas.microsoft.com/office/drawing/2014/main" xmlns="" id="{19848A10-858E-4AB2-A9AE-C10CD35443F8}"/>
              </a:ext>
            </a:extLst>
          </p:cNvPr>
          <p:cNvSpPr>
            <a:spLocks noGrp="1"/>
          </p:cNvSpPr>
          <p:nvPr>
            <p:ph type="body" sz="quarter" idx="17"/>
          </p:nvPr>
        </p:nvSpPr>
        <p:spPr>
          <a:xfrm>
            <a:off x="5810074" y="1699446"/>
            <a:ext cx="6138076" cy="4599753"/>
          </a:xfrm>
        </p:spPr>
        <p:txBody>
          <a:bodyPr/>
          <a:lstStyle/>
          <a:p>
            <a:pPr algn="just"/>
            <a:r>
              <a:rPr lang="es-ES" dirty="0"/>
              <a:t>Los adultos con antecedentes de refugiados tienen un enorme potencial para mejorar nuestra sociedad, pero a menudo se enfrentan a desafíos únicos cuando se trata de ser ciudadanos activos</a:t>
            </a:r>
            <a:r>
              <a:rPr lang="es-ES" dirty="0" smtClean="0"/>
              <a:t>.</a:t>
            </a:r>
          </a:p>
          <a:p>
            <a:pPr algn="just"/>
            <a:r>
              <a:rPr lang="es-ES" dirty="0"/>
              <a:t>Independientemente de la nacionalidad o el estado de residencia, cualquier persona puede ser un "ciudadano activo" y, con orientación, convertirse en un campeón de la comunidad inclusiva</a:t>
            </a:r>
            <a:r>
              <a:rPr lang="es-ES" dirty="0" smtClean="0"/>
              <a:t>.</a:t>
            </a:r>
          </a:p>
          <a:p>
            <a:pPr algn="just"/>
            <a:r>
              <a:rPr lang="es-ES" dirty="0" smtClean="0"/>
              <a:t>En </a:t>
            </a:r>
            <a:r>
              <a:rPr lang="es-ES" dirty="0"/>
              <a:t>esta sección, analizamos el papel del proveedor de servicios y educación en el fomento de la ciudadanía activa y el liderazgo en la comunidad.</a:t>
            </a:r>
            <a:endParaRPr lang="en-IE" dirty="0"/>
          </a:p>
        </p:txBody>
      </p:sp>
      <p:sp>
        <p:nvSpPr>
          <p:cNvPr id="6" name="Text Placeholder 5">
            <a:extLst>
              <a:ext uri="{FF2B5EF4-FFF2-40B4-BE49-F238E27FC236}">
                <a16:creationId xmlns:a16="http://schemas.microsoft.com/office/drawing/2014/main" xmlns="" id="{CF2FA324-122C-4AD1-A9F2-E804F5D66E4F}"/>
              </a:ext>
            </a:extLst>
          </p:cNvPr>
          <p:cNvSpPr>
            <a:spLocks noGrp="1"/>
          </p:cNvSpPr>
          <p:nvPr>
            <p:ph type="body" sz="quarter" idx="13"/>
          </p:nvPr>
        </p:nvSpPr>
        <p:spPr>
          <a:xfrm>
            <a:off x="480042" y="2016219"/>
            <a:ext cx="4364894" cy="2497338"/>
          </a:xfrm>
        </p:spPr>
        <p:txBody>
          <a:bodyPr>
            <a:normAutofit lnSpcReduction="10000"/>
          </a:bodyPr>
          <a:lstStyle/>
          <a:p>
            <a:r>
              <a:rPr lang="en-US" sz="3600" i="0" dirty="0"/>
              <a:t>1.2 </a:t>
            </a:r>
            <a:r>
              <a:rPr lang="es-ES" sz="3600" i="0" dirty="0"/>
              <a:t>Ciudadanía activa - Educar y apoyar a campeones comunitarios inclusivos</a:t>
            </a:r>
            <a:endParaRPr lang="en-IE" dirty="0"/>
          </a:p>
        </p:txBody>
      </p:sp>
      <p:sp>
        <p:nvSpPr>
          <p:cNvPr id="7" name="TextBox 6">
            <a:extLst>
              <a:ext uri="{FF2B5EF4-FFF2-40B4-BE49-F238E27FC236}">
                <a16:creationId xmlns:a16="http://schemas.microsoft.com/office/drawing/2014/main" xmlns=""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smtClean="0">
                <a:solidFill>
                  <a:schemeClr val="bg1"/>
                </a:solidFill>
              </a:rPr>
              <a:t>CIUDADANÍA</a:t>
            </a:r>
            <a:endParaRPr lang="en-IE" sz="3200" dirty="0">
              <a:solidFill>
                <a:schemeClr val="bg1"/>
              </a:solidFill>
            </a:endParaRPr>
          </a:p>
        </p:txBody>
      </p:sp>
    </p:spTree>
    <p:extLst>
      <p:ext uri="{BB962C8B-B14F-4D97-AF65-F5344CB8AC3E}">
        <p14:creationId xmlns:p14="http://schemas.microsoft.com/office/powerpoint/2010/main" val="2953061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FB48ACD-7375-4B1C-9362-96396AD697FC}"/>
              </a:ext>
            </a:extLst>
          </p:cNvPr>
          <p:cNvSpPr>
            <a:spLocks noGrp="1"/>
          </p:cNvSpPr>
          <p:nvPr>
            <p:ph type="body" sz="quarter" idx="20"/>
          </p:nvPr>
        </p:nvSpPr>
        <p:spPr>
          <a:xfrm>
            <a:off x="4171950" y="1808484"/>
            <a:ext cx="7670094" cy="4129409"/>
          </a:xfrm>
        </p:spPr>
        <p:txBody>
          <a:bodyPr/>
          <a:lstStyle/>
          <a:p>
            <a:pPr marL="0" indent="0" algn="just">
              <a:buNone/>
            </a:pPr>
            <a:r>
              <a:rPr lang="es-ES" sz="3200" dirty="0">
                <a:solidFill>
                  <a:srgbClr val="F38B00"/>
                </a:solidFill>
              </a:rPr>
              <a:t>Ciudadanía activa es un término utilizado para describir la participación de las personas en la vida y los asuntos públicos</a:t>
            </a:r>
            <a:r>
              <a:rPr lang="es-ES" sz="3200" dirty="0" smtClean="0">
                <a:solidFill>
                  <a:srgbClr val="F38B00"/>
                </a:solidFill>
              </a:rPr>
              <a:t>.</a:t>
            </a:r>
          </a:p>
          <a:p>
            <a:pPr marL="0" indent="0">
              <a:buNone/>
            </a:pPr>
            <a:endParaRPr lang="en-IE" dirty="0"/>
          </a:p>
          <a:p>
            <a:pPr marL="0" indent="0" algn="just">
              <a:buNone/>
            </a:pPr>
            <a:r>
              <a:rPr lang="es-ES" dirty="0">
                <a:solidFill>
                  <a:srgbClr val="16A8D3"/>
                </a:solidFill>
              </a:rPr>
              <a:t>Los ciudadanos activos son personas que realizan cambios y se involucran activamente en la vida de sus comunidades; abordar problemas y provocar cambios.</a:t>
            </a:r>
            <a:endParaRPr lang="en-IE" dirty="0">
              <a:solidFill>
                <a:srgbClr val="16A8D3"/>
              </a:solidFill>
            </a:endParaRPr>
          </a:p>
        </p:txBody>
      </p:sp>
      <p:sp>
        <p:nvSpPr>
          <p:cNvPr id="3" name="Text Placeholder 2">
            <a:extLst>
              <a:ext uri="{FF2B5EF4-FFF2-40B4-BE49-F238E27FC236}">
                <a16:creationId xmlns:a16="http://schemas.microsoft.com/office/drawing/2014/main" xmlns="" id="{36343403-5585-4FD4-B031-34133CC7D2DA}"/>
              </a:ext>
            </a:extLst>
          </p:cNvPr>
          <p:cNvSpPr>
            <a:spLocks noGrp="1"/>
          </p:cNvSpPr>
          <p:nvPr>
            <p:ph type="body" sz="quarter" idx="21"/>
          </p:nvPr>
        </p:nvSpPr>
        <p:spPr>
          <a:xfrm>
            <a:off x="2495266" y="597627"/>
            <a:ext cx="8403792" cy="857158"/>
          </a:xfrm>
        </p:spPr>
        <p:txBody>
          <a:bodyPr/>
          <a:lstStyle/>
          <a:p>
            <a:r>
              <a:rPr lang="es-ES" dirty="0"/>
              <a:t>¿Qué es la ciudadanía activa?</a:t>
            </a:r>
            <a:endParaRPr lang="en-IE" dirty="0"/>
          </a:p>
        </p:txBody>
      </p:sp>
      <p:pic>
        <p:nvPicPr>
          <p:cNvPr id="7" name="Picture 6" descr="A picture containing toy, drawing&#10;&#10;Description automatically generated">
            <a:extLst>
              <a:ext uri="{FF2B5EF4-FFF2-40B4-BE49-F238E27FC236}">
                <a16:creationId xmlns:a16="http://schemas.microsoft.com/office/drawing/2014/main" xmlns="" id="{F801E0F8-B2DB-43DF-85A4-503FBB66D386}"/>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36042" y="1808484"/>
            <a:ext cx="3267456" cy="4267200"/>
          </a:xfrm>
          <a:prstGeom prst="rect">
            <a:avLst/>
          </a:prstGeom>
        </p:spPr>
      </p:pic>
    </p:spTree>
    <p:extLst>
      <p:ext uri="{BB962C8B-B14F-4D97-AF65-F5344CB8AC3E}">
        <p14:creationId xmlns:p14="http://schemas.microsoft.com/office/powerpoint/2010/main" val="97238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FB48ACD-7375-4B1C-9362-96396AD697FC}"/>
              </a:ext>
            </a:extLst>
          </p:cNvPr>
          <p:cNvSpPr>
            <a:spLocks noGrp="1"/>
          </p:cNvSpPr>
          <p:nvPr>
            <p:ph type="body" sz="quarter" idx="20"/>
          </p:nvPr>
        </p:nvSpPr>
        <p:spPr>
          <a:xfrm>
            <a:off x="3749040" y="1808484"/>
            <a:ext cx="8023860" cy="3352766"/>
          </a:xfrm>
        </p:spPr>
        <p:txBody>
          <a:bodyPr/>
          <a:lstStyle/>
          <a:p>
            <a:pPr algn="just"/>
            <a:r>
              <a:rPr lang="es-ES" dirty="0"/>
              <a:t>Los refugiados pueden beneficiarse </a:t>
            </a:r>
            <a:r>
              <a:rPr lang="es-ES" dirty="0" smtClean="0"/>
              <a:t>enormemente </a:t>
            </a:r>
            <a:r>
              <a:rPr lang="es-ES" dirty="0" smtClean="0"/>
              <a:t>si se </a:t>
            </a:r>
            <a:r>
              <a:rPr lang="es-ES" dirty="0" smtClean="0"/>
              <a:t>convierten en </a:t>
            </a:r>
            <a:r>
              <a:rPr lang="es-ES" dirty="0"/>
              <a:t>ciudadanos activos en sus </a:t>
            </a:r>
            <a:r>
              <a:rPr lang="es-ES" dirty="0" smtClean="0"/>
              <a:t>propias comunidades</a:t>
            </a:r>
            <a:r>
              <a:rPr lang="es-ES" dirty="0" smtClean="0"/>
              <a:t>.</a:t>
            </a:r>
          </a:p>
          <a:p>
            <a:pPr algn="just"/>
            <a:r>
              <a:rPr lang="es-ES" dirty="0"/>
              <a:t>Al participar en grupos comunitarios, los refugiados y los migrantes aprenden más sobre sus países de acogida, la población local y las costumbres</a:t>
            </a:r>
            <a:r>
              <a:rPr lang="es-ES" dirty="0" smtClean="0"/>
              <a:t>.</a:t>
            </a:r>
          </a:p>
          <a:p>
            <a:pPr algn="just"/>
            <a:r>
              <a:rPr lang="es-ES" dirty="0"/>
              <a:t>Pueden sentar las bases </a:t>
            </a:r>
            <a:r>
              <a:rPr lang="es-ES" dirty="0" smtClean="0"/>
              <a:t>de amistad </a:t>
            </a:r>
            <a:r>
              <a:rPr lang="es-ES" dirty="0"/>
              <a:t>con los nativos de la comunidad y empoderarse para ser creadores de cambios que efectúen acciones positivas en sus nuevos </a:t>
            </a:r>
            <a:r>
              <a:rPr lang="es-ES" dirty="0" smtClean="0"/>
              <a:t>hogares.</a:t>
            </a:r>
            <a:endParaRPr lang="en-IE" dirty="0"/>
          </a:p>
        </p:txBody>
      </p:sp>
      <p:sp>
        <p:nvSpPr>
          <p:cNvPr id="3" name="Text Placeholder 2">
            <a:extLst>
              <a:ext uri="{FF2B5EF4-FFF2-40B4-BE49-F238E27FC236}">
                <a16:creationId xmlns:a16="http://schemas.microsoft.com/office/drawing/2014/main" xmlns="" id="{36343403-5585-4FD4-B031-34133CC7D2DA}"/>
              </a:ext>
            </a:extLst>
          </p:cNvPr>
          <p:cNvSpPr>
            <a:spLocks noGrp="1"/>
          </p:cNvSpPr>
          <p:nvPr>
            <p:ph type="body" sz="quarter" idx="21"/>
          </p:nvPr>
        </p:nvSpPr>
        <p:spPr>
          <a:xfrm>
            <a:off x="2608154" y="485080"/>
            <a:ext cx="8974245" cy="587706"/>
          </a:xfrm>
        </p:spPr>
        <p:txBody>
          <a:bodyPr>
            <a:normAutofit fontScale="92500"/>
          </a:bodyPr>
          <a:lstStyle/>
          <a:p>
            <a:r>
              <a:rPr lang="es-ES" dirty="0"/>
              <a:t>Ciudadanía activa: beneficios para los refugiados</a:t>
            </a:r>
            <a:endParaRPr lang="en-IE" dirty="0"/>
          </a:p>
        </p:txBody>
      </p:sp>
      <p:pic>
        <p:nvPicPr>
          <p:cNvPr id="7" name="Picture 6" descr="A picture containing toy, drawing&#10;&#10;Description automatically generated">
            <a:extLst>
              <a:ext uri="{FF2B5EF4-FFF2-40B4-BE49-F238E27FC236}">
                <a16:creationId xmlns:a16="http://schemas.microsoft.com/office/drawing/2014/main" xmlns="" id="{F801E0F8-B2DB-43DF-85A4-503FBB66D386}"/>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36042" y="1808484"/>
            <a:ext cx="3267456" cy="4267200"/>
          </a:xfrm>
          <a:prstGeom prst="rect">
            <a:avLst/>
          </a:prstGeom>
        </p:spPr>
      </p:pic>
    </p:spTree>
    <p:extLst>
      <p:ext uri="{BB962C8B-B14F-4D97-AF65-F5344CB8AC3E}">
        <p14:creationId xmlns:p14="http://schemas.microsoft.com/office/powerpoint/2010/main" val="1594390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FB48ACD-7375-4B1C-9362-96396AD697FC}"/>
              </a:ext>
            </a:extLst>
          </p:cNvPr>
          <p:cNvSpPr>
            <a:spLocks noGrp="1"/>
          </p:cNvSpPr>
          <p:nvPr>
            <p:ph type="body" sz="quarter" idx="20"/>
          </p:nvPr>
        </p:nvSpPr>
        <p:spPr>
          <a:xfrm>
            <a:off x="4621529" y="1600200"/>
            <a:ext cx="7175359" cy="4710289"/>
          </a:xfrm>
        </p:spPr>
        <p:txBody>
          <a:bodyPr/>
          <a:lstStyle/>
          <a:p>
            <a:pPr marL="0" indent="0">
              <a:buNone/>
            </a:pPr>
            <a:r>
              <a:rPr lang="en-IE" dirty="0" smtClean="0"/>
              <a:t>El/la “</a:t>
            </a:r>
            <a:r>
              <a:rPr lang="en-IE" dirty="0" err="1" smtClean="0"/>
              <a:t>Otro</a:t>
            </a:r>
            <a:r>
              <a:rPr lang="en-IE" dirty="0" smtClean="0"/>
              <a:t>/a" </a:t>
            </a:r>
            <a:r>
              <a:rPr lang="en-IE" dirty="0" err="1"/>
              <a:t>puede</a:t>
            </a:r>
            <a:r>
              <a:rPr lang="en-IE" dirty="0"/>
              <a:t> </a:t>
            </a:r>
            <a:r>
              <a:rPr lang="en-IE" dirty="0" err="1"/>
              <a:t>provenir</a:t>
            </a:r>
            <a:r>
              <a:rPr lang="en-IE" dirty="0"/>
              <a:t> </a:t>
            </a:r>
            <a:r>
              <a:rPr lang="en-IE" dirty="0" smtClean="0"/>
              <a:t>de</a:t>
            </a:r>
          </a:p>
          <a:p>
            <a:r>
              <a:rPr lang="es-ES" dirty="0"/>
              <a:t>diferencias étnicas / raciales entre los refugiados y sus comunidades de </a:t>
            </a:r>
            <a:r>
              <a:rPr lang="es-ES" dirty="0" smtClean="0"/>
              <a:t>acogida</a:t>
            </a:r>
          </a:p>
          <a:p>
            <a:r>
              <a:rPr lang="es-ES" dirty="0"/>
              <a:t>la etiqueta / estatus de refugiado puede </a:t>
            </a:r>
            <a:r>
              <a:rPr lang="es-ES" dirty="0" smtClean="0"/>
              <a:t>tener una carácter negativo </a:t>
            </a:r>
            <a:r>
              <a:rPr lang="es-ES" dirty="0"/>
              <a:t>y </a:t>
            </a:r>
            <a:r>
              <a:rPr lang="es-ES" dirty="0" smtClean="0"/>
              <a:t>conviene reformarla</a:t>
            </a:r>
            <a:endParaRPr lang="es-ES" dirty="0" smtClean="0"/>
          </a:p>
          <a:p>
            <a:r>
              <a:rPr lang="es-ES" dirty="0"/>
              <a:t>tratamiento por </a:t>
            </a:r>
            <a:r>
              <a:rPr lang="es-ES" dirty="0" smtClean="0"/>
              <a:t>parte de la </a:t>
            </a:r>
            <a:r>
              <a:rPr lang="es-ES" dirty="0"/>
              <a:t>sociedad / comunidad de </a:t>
            </a:r>
            <a:r>
              <a:rPr lang="es-ES" dirty="0" smtClean="0"/>
              <a:t>acogida</a:t>
            </a:r>
          </a:p>
          <a:p>
            <a:pPr marL="0" indent="0">
              <a:buNone/>
            </a:pPr>
            <a:endParaRPr lang="en-IE" sz="1600" dirty="0"/>
          </a:p>
          <a:p>
            <a:pPr marL="0" indent="0" algn="just">
              <a:buNone/>
            </a:pPr>
            <a:r>
              <a:rPr lang="es-ES" dirty="0"/>
              <a:t>Pregunta: Parte de la solución a </a:t>
            </a:r>
            <a:r>
              <a:rPr lang="es-ES" dirty="0" smtClean="0"/>
              <a:t>Otro/a debe </a:t>
            </a:r>
            <a:r>
              <a:rPr lang="es-ES" dirty="0"/>
              <a:t>provenir de las historias que contamos. A medida que el mundo experimenta cambios profundos, ¿cómo construimos verdaderas sociedades de pertenencia?</a:t>
            </a:r>
            <a:endParaRPr lang="en-IE" dirty="0"/>
          </a:p>
        </p:txBody>
      </p:sp>
      <p:sp>
        <p:nvSpPr>
          <p:cNvPr id="3" name="Text Placeholder 2">
            <a:extLst>
              <a:ext uri="{FF2B5EF4-FFF2-40B4-BE49-F238E27FC236}">
                <a16:creationId xmlns:a16="http://schemas.microsoft.com/office/drawing/2014/main" xmlns="" id="{36343403-5585-4FD4-B031-34133CC7D2DA}"/>
              </a:ext>
            </a:extLst>
          </p:cNvPr>
          <p:cNvSpPr>
            <a:spLocks noGrp="1"/>
          </p:cNvSpPr>
          <p:nvPr>
            <p:ph type="body" sz="quarter" idx="21"/>
          </p:nvPr>
        </p:nvSpPr>
        <p:spPr>
          <a:xfrm>
            <a:off x="1660358" y="553307"/>
            <a:ext cx="9944620" cy="564141"/>
          </a:xfrm>
        </p:spPr>
        <p:txBody>
          <a:bodyPr>
            <a:normAutofit lnSpcReduction="10000"/>
          </a:bodyPr>
          <a:lstStyle/>
          <a:p>
            <a:r>
              <a:rPr lang="es-ES" dirty="0"/>
              <a:t>La ciudadanía activa puede ayudar a negar </a:t>
            </a:r>
            <a:r>
              <a:rPr lang="es-ES" dirty="0" smtClean="0"/>
              <a:t>al </a:t>
            </a:r>
            <a:r>
              <a:rPr lang="es-ES" dirty="0"/>
              <a:t>"</a:t>
            </a:r>
            <a:r>
              <a:rPr lang="es-ES" dirty="0" smtClean="0"/>
              <a:t>otro“ </a:t>
            </a:r>
            <a:endParaRPr lang="en-IE" dirty="0"/>
          </a:p>
        </p:txBody>
      </p:sp>
      <p:pic>
        <p:nvPicPr>
          <p:cNvPr id="5" name="Picture 4" descr="A bunch of green bananas&#10;&#10;Description automatically generated">
            <a:extLst>
              <a:ext uri="{FF2B5EF4-FFF2-40B4-BE49-F238E27FC236}">
                <a16:creationId xmlns:a16="http://schemas.microsoft.com/office/drawing/2014/main" xmlns="" id="{4CEBCFBB-C3B0-45E1-B0A6-17B8235541CB}"/>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79070" y="2036445"/>
            <a:ext cx="3810000" cy="2533650"/>
          </a:xfrm>
          <a:prstGeom prst="rect">
            <a:avLst/>
          </a:prstGeom>
        </p:spPr>
      </p:pic>
      <p:sp>
        <p:nvSpPr>
          <p:cNvPr id="7" name="TextBox 6">
            <a:extLst>
              <a:ext uri="{FF2B5EF4-FFF2-40B4-BE49-F238E27FC236}">
                <a16:creationId xmlns:a16="http://schemas.microsoft.com/office/drawing/2014/main" xmlns="" id="{0FBB8184-66EE-4C70-93E3-013B38113A28}"/>
              </a:ext>
            </a:extLst>
          </p:cNvPr>
          <p:cNvSpPr txBox="1"/>
          <p:nvPr/>
        </p:nvSpPr>
        <p:spPr>
          <a:xfrm>
            <a:off x="179070" y="4720590"/>
            <a:ext cx="3901440" cy="1477328"/>
          </a:xfrm>
          <a:prstGeom prst="rect">
            <a:avLst/>
          </a:prstGeom>
          <a:solidFill>
            <a:schemeClr val="accent2"/>
          </a:solidFill>
        </p:spPr>
        <p:txBody>
          <a:bodyPr wrap="square" rtlCol="0">
            <a:spAutoFit/>
          </a:bodyPr>
          <a:lstStyle/>
          <a:p>
            <a:pPr algn="ctr"/>
            <a:r>
              <a:rPr lang="en-IE" sz="2400" dirty="0" smtClean="0">
                <a:solidFill>
                  <a:schemeClr val="bg1"/>
                </a:solidFill>
              </a:rPr>
              <a:t>“A </a:t>
            </a:r>
            <a:r>
              <a:rPr lang="en-IE" sz="2400" dirty="0" err="1" smtClean="0">
                <a:solidFill>
                  <a:schemeClr val="bg1"/>
                </a:solidFill>
              </a:rPr>
              <a:t>pesar</a:t>
            </a:r>
            <a:r>
              <a:rPr lang="en-IE" sz="2400" dirty="0" smtClean="0">
                <a:solidFill>
                  <a:schemeClr val="bg1"/>
                </a:solidFill>
              </a:rPr>
              <a:t> de las </a:t>
            </a:r>
            <a:r>
              <a:rPr lang="en-IE" sz="2400" dirty="0" err="1" smtClean="0">
                <a:solidFill>
                  <a:schemeClr val="bg1"/>
                </a:solidFill>
              </a:rPr>
              <a:t>diferencias</a:t>
            </a:r>
            <a:r>
              <a:rPr lang="en-IE" sz="2400" dirty="0">
                <a:solidFill>
                  <a:schemeClr val="bg1"/>
                </a:solidFill>
              </a:rPr>
              <a:t>, </a:t>
            </a:r>
            <a:r>
              <a:rPr lang="en-IE" sz="2400" dirty="0" err="1" smtClean="0">
                <a:solidFill>
                  <a:schemeClr val="bg1"/>
                </a:solidFill>
              </a:rPr>
              <a:t>todas</a:t>
            </a:r>
            <a:r>
              <a:rPr lang="en-IE" sz="2400" dirty="0" smtClean="0">
                <a:solidFill>
                  <a:schemeClr val="bg1"/>
                </a:solidFill>
              </a:rPr>
              <a:t> </a:t>
            </a:r>
            <a:r>
              <a:rPr lang="en-IE" sz="2400" dirty="0" smtClean="0">
                <a:solidFill>
                  <a:schemeClr val="bg1"/>
                </a:solidFill>
              </a:rPr>
              <a:t>las personas </a:t>
            </a:r>
            <a:r>
              <a:rPr lang="en-IE" sz="2400" dirty="0" err="1" smtClean="0">
                <a:solidFill>
                  <a:schemeClr val="bg1"/>
                </a:solidFill>
              </a:rPr>
              <a:t>somos</a:t>
            </a:r>
            <a:r>
              <a:rPr lang="en-IE" sz="2400" dirty="0" smtClean="0">
                <a:solidFill>
                  <a:schemeClr val="bg1"/>
                </a:solidFill>
              </a:rPr>
              <a:t> </a:t>
            </a:r>
            <a:r>
              <a:rPr lang="en-IE" sz="2400" dirty="0" err="1" smtClean="0">
                <a:solidFill>
                  <a:schemeClr val="bg1"/>
                </a:solidFill>
              </a:rPr>
              <a:t>iguales</a:t>
            </a:r>
            <a:r>
              <a:rPr lang="en-IE" sz="2400" dirty="0" smtClean="0">
                <a:solidFill>
                  <a:schemeClr val="bg1"/>
                </a:solidFill>
              </a:rPr>
              <a:t>.”</a:t>
            </a:r>
            <a:endParaRPr lang="en-IE" sz="2400" dirty="0">
              <a:solidFill>
                <a:schemeClr val="bg1"/>
              </a:solidFill>
            </a:endParaRPr>
          </a:p>
          <a:p>
            <a:pPr algn="ctr"/>
            <a:r>
              <a:rPr lang="en-IE" dirty="0">
                <a:solidFill>
                  <a:schemeClr val="bg1"/>
                </a:solidFill>
              </a:rPr>
              <a:t>- </a:t>
            </a:r>
            <a:r>
              <a:rPr lang="en-IE" sz="1200" dirty="0">
                <a:solidFill>
                  <a:schemeClr val="bg1"/>
                </a:solidFill>
              </a:rPr>
              <a:t>Marshal B Rosenberg, American Psychologist</a:t>
            </a:r>
          </a:p>
        </p:txBody>
      </p:sp>
    </p:spTree>
    <p:extLst>
      <p:ext uri="{BB962C8B-B14F-4D97-AF65-F5344CB8AC3E}">
        <p14:creationId xmlns:p14="http://schemas.microsoft.com/office/powerpoint/2010/main" val="3109305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FB48ACD-7375-4B1C-9362-96396AD697FC}"/>
              </a:ext>
            </a:extLst>
          </p:cNvPr>
          <p:cNvSpPr>
            <a:spLocks noGrp="1"/>
          </p:cNvSpPr>
          <p:nvPr>
            <p:ph type="body" sz="quarter" idx="20"/>
          </p:nvPr>
        </p:nvSpPr>
        <p:spPr>
          <a:xfrm>
            <a:off x="3749040" y="1570036"/>
            <a:ext cx="8023860" cy="2482676"/>
          </a:xfrm>
        </p:spPr>
        <p:txBody>
          <a:bodyPr/>
          <a:lstStyle/>
          <a:p>
            <a:pPr algn="just"/>
            <a:r>
              <a:rPr lang="es-ES" dirty="0"/>
              <a:t>Las comunidades de acogida pueden beneficiarse enormemente de la participación de los refugiados como ciudadanos activos</a:t>
            </a:r>
            <a:r>
              <a:rPr lang="es-ES" dirty="0" smtClean="0"/>
              <a:t>.</a:t>
            </a:r>
          </a:p>
          <a:p>
            <a:pPr algn="just"/>
            <a:r>
              <a:rPr lang="es-ES" dirty="0"/>
              <a:t>No solo conocerán y comprenderán al grupo recién llegado, sino que también se beneficiarán de las nuevas habilidades, conocimientos y recursos que los refugiados traen de sus propios países.</a:t>
            </a:r>
            <a:endParaRPr lang="en-IE" dirty="0"/>
          </a:p>
        </p:txBody>
      </p:sp>
      <p:sp>
        <p:nvSpPr>
          <p:cNvPr id="3" name="Text Placeholder 2">
            <a:extLst>
              <a:ext uri="{FF2B5EF4-FFF2-40B4-BE49-F238E27FC236}">
                <a16:creationId xmlns:a16="http://schemas.microsoft.com/office/drawing/2014/main" xmlns="" id="{36343403-5585-4FD4-B031-34133CC7D2DA}"/>
              </a:ext>
            </a:extLst>
          </p:cNvPr>
          <p:cNvSpPr>
            <a:spLocks noGrp="1"/>
          </p:cNvSpPr>
          <p:nvPr>
            <p:ph type="body" sz="quarter" idx="21"/>
          </p:nvPr>
        </p:nvSpPr>
        <p:spPr>
          <a:xfrm>
            <a:off x="2579370" y="191227"/>
            <a:ext cx="8788542" cy="857158"/>
          </a:xfrm>
        </p:spPr>
        <p:txBody>
          <a:bodyPr>
            <a:normAutofit fontScale="92500" lnSpcReduction="20000"/>
          </a:bodyPr>
          <a:lstStyle/>
          <a:p>
            <a:pPr algn="ctr"/>
            <a:r>
              <a:rPr lang="es-ES" dirty="0"/>
              <a:t>Ciudadanía activa de refugiados: beneficios para las comunidades</a:t>
            </a:r>
            <a:endParaRPr lang="en-IE" dirty="0"/>
          </a:p>
        </p:txBody>
      </p:sp>
      <p:pic>
        <p:nvPicPr>
          <p:cNvPr id="7" name="Picture 6" descr="A picture containing toy, drawing&#10;&#10;Description automatically generated">
            <a:extLst>
              <a:ext uri="{FF2B5EF4-FFF2-40B4-BE49-F238E27FC236}">
                <a16:creationId xmlns:a16="http://schemas.microsoft.com/office/drawing/2014/main" xmlns="" id="{F801E0F8-B2DB-43DF-85A4-503FBB66D386}"/>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36042" y="1808484"/>
            <a:ext cx="3267456" cy="4267200"/>
          </a:xfrm>
          <a:prstGeom prst="rect">
            <a:avLst/>
          </a:prstGeom>
        </p:spPr>
      </p:pic>
    </p:spTree>
    <p:extLst>
      <p:ext uri="{BB962C8B-B14F-4D97-AF65-F5344CB8AC3E}">
        <p14:creationId xmlns:p14="http://schemas.microsoft.com/office/powerpoint/2010/main" val="1881737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3FB1D77-150F-4CA9-909A-AFD40970DE0F}"/>
              </a:ext>
            </a:extLst>
          </p:cNvPr>
          <p:cNvSpPr>
            <a:spLocks noGrp="1"/>
          </p:cNvSpPr>
          <p:nvPr>
            <p:ph type="body" sz="quarter" idx="20"/>
          </p:nvPr>
        </p:nvSpPr>
        <p:spPr>
          <a:xfrm>
            <a:off x="3314700" y="2057063"/>
            <a:ext cx="8618220" cy="2943915"/>
          </a:xfrm>
        </p:spPr>
        <p:txBody>
          <a:bodyPr/>
          <a:lstStyle/>
          <a:p>
            <a:pPr algn="just"/>
            <a:r>
              <a:rPr lang="es-ES" dirty="0"/>
              <a:t>Un defensor de la comunidad es un creador de cambios que se responsabiliza por el bienestar y la mejora de sus comunidades. Un campeón de la comunidad inclusiva es un líder en la comunidad apasionado por la inclusión</a:t>
            </a:r>
            <a:r>
              <a:rPr lang="es-ES" dirty="0" smtClean="0"/>
              <a:t>.</a:t>
            </a:r>
          </a:p>
          <a:p>
            <a:pPr algn="just"/>
            <a:r>
              <a:rPr lang="es-ES" dirty="0"/>
              <a:t>Por lo general, movilizan a las comunidades por una causa común para diseñar y defender </a:t>
            </a:r>
            <a:r>
              <a:rPr lang="es-ES" dirty="0" smtClean="0"/>
              <a:t>diferentes acciones para </a:t>
            </a:r>
            <a:r>
              <a:rPr lang="es-ES" dirty="0"/>
              <a:t>superar desafíos comunitarios específicos. Este papel podría </a:t>
            </a:r>
            <a:r>
              <a:rPr lang="es-ES" dirty="0" smtClean="0"/>
              <a:t>ser de pago o de carácter </a:t>
            </a:r>
            <a:r>
              <a:rPr lang="es-ES" dirty="0" err="1" smtClean="0"/>
              <a:t>volunatario</a:t>
            </a:r>
            <a:r>
              <a:rPr lang="es-ES" dirty="0" smtClean="0"/>
              <a:t>, </a:t>
            </a:r>
            <a:r>
              <a:rPr lang="es-ES" dirty="0"/>
              <a:t>la mayoría son voluntarios.</a:t>
            </a:r>
            <a:endParaRPr lang="en-IE" dirty="0">
              <a:latin typeface="Trebuchet MS" panose="020B0603020202020204" pitchFamily="34" charset="0"/>
            </a:endParaRPr>
          </a:p>
        </p:txBody>
      </p:sp>
      <p:sp>
        <p:nvSpPr>
          <p:cNvPr id="3" name="Text Placeholder 2">
            <a:extLst>
              <a:ext uri="{FF2B5EF4-FFF2-40B4-BE49-F238E27FC236}">
                <a16:creationId xmlns:a16="http://schemas.microsoft.com/office/drawing/2014/main" xmlns="" id="{2415960C-8125-4E45-A4C9-B4E515B0B066}"/>
              </a:ext>
            </a:extLst>
          </p:cNvPr>
          <p:cNvSpPr>
            <a:spLocks noGrp="1"/>
          </p:cNvSpPr>
          <p:nvPr>
            <p:ph type="body" sz="quarter" idx="21"/>
          </p:nvPr>
        </p:nvSpPr>
        <p:spPr>
          <a:xfrm>
            <a:off x="2495266" y="422910"/>
            <a:ext cx="8403792" cy="1185545"/>
          </a:xfrm>
        </p:spPr>
        <p:txBody>
          <a:bodyPr>
            <a:normAutofit/>
          </a:bodyPr>
          <a:lstStyle/>
          <a:p>
            <a:r>
              <a:rPr lang="es-ES" dirty="0"/>
              <a:t>Campeones de la comunidad inclusiva: ¿quiénes son?</a:t>
            </a:r>
            <a:endParaRPr lang="en-IE" dirty="0"/>
          </a:p>
        </p:txBody>
      </p:sp>
      <p:pic>
        <p:nvPicPr>
          <p:cNvPr id="4" name="Picture Placeholder 5" descr="A picture containing sky, person, outdoor, man&#10;&#10;Description automatically generated">
            <a:extLst>
              <a:ext uri="{FF2B5EF4-FFF2-40B4-BE49-F238E27FC236}">
                <a16:creationId xmlns:a16="http://schemas.microsoft.com/office/drawing/2014/main" xmlns="" id="{A901B5AC-3CE6-454B-847E-650017143C40}"/>
              </a:ext>
            </a:extLst>
          </p:cNvPr>
          <p:cNvPicPr>
            <a:picLocks noChangeAspect="1"/>
          </p:cNvPicPr>
          <p:nvPr/>
        </p:nvPicPr>
        <p:blipFill rotWithShape="1">
          <a:blip r:embed="rId2"/>
          <a:srcRect l="38734" r="-1368"/>
          <a:stretch/>
        </p:blipFill>
        <p:spPr>
          <a:xfrm flipH="1">
            <a:off x="-84999" y="2057064"/>
            <a:ext cx="3273970" cy="4136382"/>
          </a:xfrm>
          <a:prstGeom prst="rect">
            <a:avLst/>
          </a:prstGeom>
        </p:spPr>
      </p:pic>
      <p:sp>
        <p:nvSpPr>
          <p:cNvPr id="5" name="Rectangle 4">
            <a:extLst>
              <a:ext uri="{FF2B5EF4-FFF2-40B4-BE49-F238E27FC236}">
                <a16:creationId xmlns:a16="http://schemas.microsoft.com/office/drawing/2014/main" xmlns="" id="{C192D483-8EBE-445B-8F66-2AC86175CA8D}"/>
              </a:ext>
            </a:extLst>
          </p:cNvPr>
          <p:cNvSpPr/>
          <p:nvPr/>
        </p:nvSpPr>
        <p:spPr>
          <a:xfrm>
            <a:off x="3188971" y="5393226"/>
            <a:ext cx="9003029" cy="800219"/>
          </a:xfrm>
          <a:prstGeom prst="rect">
            <a:avLst/>
          </a:prstGeom>
          <a:solidFill>
            <a:srgbClr val="16A8D3"/>
          </a:solidFill>
        </p:spPr>
        <p:txBody>
          <a:bodyPr wrap="square">
            <a:spAutoFit/>
          </a:bodyPr>
          <a:lstStyle/>
          <a:p>
            <a:pPr algn="just"/>
            <a:r>
              <a:rPr lang="es-ES" sz="2300" dirty="0">
                <a:solidFill>
                  <a:schemeClr val="bg1"/>
                </a:solidFill>
                <a:latin typeface="+mj-lt"/>
              </a:rPr>
              <a:t>El </a:t>
            </a:r>
            <a:r>
              <a:rPr lang="es-ES" sz="2300" dirty="0" smtClean="0">
                <a:solidFill>
                  <a:schemeClr val="bg1"/>
                </a:solidFill>
                <a:latin typeface="+mj-lt"/>
              </a:rPr>
              <a:t>rol del </a:t>
            </a:r>
            <a:r>
              <a:rPr lang="es-ES" sz="2300" dirty="0">
                <a:solidFill>
                  <a:schemeClr val="bg1"/>
                </a:solidFill>
                <a:latin typeface="+mj-lt"/>
              </a:rPr>
              <a:t>campeón </a:t>
            </a:r>
            <a:r>
              <a:rPr lang="es-ES" sz="2300" dirty="0" smtClean="0">
                <a:solidFill>
                  <a:schemeClr val="bg1"/>
                </a:solidFill>
                <a:latin typeface="+mj-lt"/>
              </a:rPr>
              <a:t>en la </a:t>
            </a:r>
            <a:r>
              <a:rPr lang="es-ES" sz="2300" dirty="0">
                <a:solidFill>
                  <a:schemeClr val="bg1"/>
                </a:solidFill>
                <a:latin typeface="+mj-lt"/>
              </a:rPr>
              <a:t>comunidad es en parte educación, en parte inspiración, en parte motivación y en parte movilización.</a:t>
            </a:r>
            <a:endParaRPr lang="en-IE" sz="2300" dirty="0">
              <a:solidFill>
                <a:schemeClr val="bg1"/>
              </a:solidFill>
              <a:latin typeface="+mj-lt"/>
            </a:endParaRPr>
          </a:p>
        </p:txBody>
      </p:sp>
    </p:spTree>
    <p:extLst>
      <p:ext uri="{BB962C8B-B14F-4D97-AF65-F5344CB8AC3E}">
        <p14:creationId xmlns:p14="http://schemas.microsoft.com/office/powerpoint/2010/main" val="3355435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FB48ACD-7375-4B1C-9362-96396AD697FC}"/>
              </a:ext>
            </a:extLst>
          </p:cNvPr>
          <p:cNvSpPr>
            <a:spLocks noGrp="1"/>
          </p:cNvSpPr>
          <p:nvPr>
            <p:ph type="body" sz="quarter" idx="20"/>
          </p:nvPr>
        </p:nvSpPr>
        <p:spPr>
          <a:xfrm>
            <a:off x="4386439" y="2110019"/>
            <a:ext cx="7406640" cy="3237649"/>
          </a:xfrm>
        </p:spPr>
        <p:txBody>
          <a:bodyPr/>
          <a:lstStyle/>
          <a:p>
            <a:pPr algn="just"/>
            <a:r>
              <a:rPr lang="es-ES" dirty="0"/>
              <a:t>La ciudadanía activa también </a:t>
            </a:r>
            <a:r>
              <a:rPr lang="es-ES" dirty="0" smtClean="0"/>
              <a:t>trata </a:t>
            </a:r>
            <a:r>
              <a:rPr lang="es-ES" dirty="0"/>
              <a:t>de que las personas estén facultadas para participar en la toma de decisiones democráticas y efectuar cambios en sus comunidades para el mejoramiento de todos</a:t>
            </a:r>
            <a:r>
              <a:rPr lang="es-ES" dirty="0" smtClean="0"/>
              <a:t>.</a:t>
            </a:r>
          </a:p>
          <a:p>
            <a:pPr algn="just"/>
            <a:r>
              <a:rPr lang="es-ES" dirty="0"/>
              <a:t>Promover la ciudadanía activa entre los refugiados </a:t>
            </a:r>
            <a:r>
              <a:rPr lang="es-ES" dirty="0" smtClean="0"/>
              <a:t>es </a:t>
            </a:r>
            <a:r>
              <a:rPr lang="es-ES" dirty="0"/>
              <a:t>clave en el proceso de integración, ya que les devuelve </a:t>
            </a:r>
            <a:r>
              <a:rPr lang="es-ES" dirty="0" smtClean="0"/>
              <a:t>un </a:t>
            </a:r>
            <a:r>
              <a:rPr lang="es-ES" dirty="0"/>
              <a:t>sentido de autonomía y control de sus vidas y </a:t>
            </a:r>
            <a:r>
              <a:rPr lang="es-ES" dirty="0" smtClean="0"/>
              <a:t>de su futuro en </a:t>
            </a:r>
            <a:r>
              <a:rPr lang="es-ES" dirty="0"/>
              <a:t>sus países de acogida.</a:t>
            </a:r>
            <a:endParaRPr lang="en-IE" dirty="0"/>
          </a:p>
        </p:txBody>
      </p:sp>
      <p:sp>
        <p:nvSpPr>
          <p:cNvPr id="3" name="Text Placeholder 2">
            <a:extLst>
              <a:ext uri="{FF2B5EF4-FFF2-40B4-BE49-F238E27FC236}">
                <a16:creationId xmlns:a16="http://schemas.microsoft.com/office/drawing/2014/main" xmlns="" id="{36343403-5585-4FD4-B031-34133CC7D2DA}"/>
              </a:ext>
            </a:extLst>
          </p:cNvPr>
          <p:cNvSpPr>
            <a:spLocks noGrp="1"/>
          </p:cNvSpPr>
          <p:nvPr>
            <p:ph type="body" sz="quarter" idx="21"/>
          </p:nvPr>
        </p:nvSpPr>
        <p:spPr>
          <a:xfrm>
            <a:off x="2607733" y="292827"/>
            <a:ext cx="9268178" cy="857158"/>
          </a:xfrm>
        </p:spPr>
        <p:txBody>
          <a:bodyPr>
            <a:normAutofit fontScale="92500" lnSpcReduction="20000"/>
          </a:bodyPr>
          <a:lstStyle/>
          <a:p>
            <a:pPr algn="ctr"/>
            <a:r>
              <a:rPr lang="es-ES" dirty="0"/>
              <a:t>¿Por qué los proveedores de servicios necesitan promover la ciudadanía activa?</a:t>
            </a:r>
            <a:endParaRPr lang="en-IE" dirty="0"/>
          </a:p>
        </p:txBody>
      </p:sp>
      <p:pic>
        <p:nvPicPr>
          <p:cNvPr id="5" name="Picture 4" descr="A picture containing clothing, clock&#10;&#10;Description automatically generated">
            <a:extLst>
              <a:ext uri="{FF2B5EF4-FFF2-40B4-BE49-F238E27FC236}">
                <a16:creationId xmlns:a16="http://schemas.microsoft.com/office/drawing/2014/main" xmlns="" id="{1D63D642-0043-43C2-A59A-C16A6138849F}"/>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9129" r="19446"/>
          <a:stretch/>
        </p:blipFill>
        <p:spPr>
          <a:xfrm>
            <a:off x="320039" y="1741412"/>
            <a:ext cx="3981028" cy="3974864"/>
          </a:xfrm>
          <a:prstGeom prst="rect">
            <a:avLst/>
          </a:prstGeom>
        </p:spPr>
      </p:pic>
    </p:spTree>
    <p:extLst>
      <p:ext uri="{BB962C8B-B14F-4D97-AF65-F5344CB8AC3E}">
        <p14:creationId xmlns:p14="http://schemas.microsoft.com/office/powerpoint/2010/main" val="1346374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EA100D9-7D23-4835-B25F-6EA2A289291D}"/>
              </a:ext>
            </a:extLst>
          </p:cNvPr>
          <p:cNvSpPr>
            <a:spLocks noGrp="1"/>
          </p:cNvSpPr>
          <p:nvPr>
            <p:ph type="body" sz="quarter" idx="20"/>
          </p:nvPr>
        </p:nvSpPr>
        <p:spPr>
          <a:xfrm>
            <a:off x="5192889" y="1604429"/>
            <a:ext cx="6897511" cy="4728637"/>
          </a:xfrm>
        </p:spPr>
        <p:txBody>
          <a:bodyPr/>
          <a:lstStyle/>
          <a:p>
            <a:pPr algn="just">
              <a:buFont typeface="Arial" panose="020B0604020202020204" pitchFamily="34" charset="0"/>
              <a:buChar char="•"/>
            </a:pPr>
            <a:r>
              <a:rPr lang="es-ES" dirty="0"/>
              <a:t>Las comunidades emergentes necesitan una diversidad de líderes. Con un liderazgo diverso, nuestras comunidades se fortalecerán</a:t>
            </a:r>
            <a:r>
              <a:rPr lang="es-ES" dirty="0" smtClean="0"/>
              <a:t>.</a:t>
            </a:r>
          </a:p>
          <a:p>
            <a:pPr algn="just">
              <a:buFont typeface="Arial" panose="020B0604020202020204" pitchFamily="34" charset="0"/>
              <a:buChar char="•"/>
            </a:pPr>
            <a:r>
              <a:rPr lang="es-ES" dirty="0"/>
              <a:t>Los miembros de la comunidad de migrantes y refugiados tienen un punto de vista que a la comunidad le gustaría escuchar y un conjunto de habilidades que son únicas y valiosas</a:t>
            </a:r>
            <a:r>
              <a:rPr lang="es-ES" dirty="0" smtClean="0"/>
              <a:t>.</a:t>
            </a:r>
          </a:p>
          <a:p>
            <a:pPr algn="just">
              <a:buFont typeface="Arial" panose="020B0604020202020204" pitchFamily="34" charset="0"/>
              <a:buChar char="•"/>
            </a:pPr>
            <a:r>
              <a:rPr lang="es-ES" dirty="0"/>
              <a:t>La diversidad de liderazgo crea oportunidades para el diálogo respetuoso y la resolución colectiva de problemas</a:t>
            </a:r>
            <a:r>
              <a:rPr lang="es-ES" dirty="0" smtClean="0"/>
              <a:t>.</a:t>
            </a:r>
          </a:p>
          <a:p>
            <a:pPr algn="just">
              <a:buFont typeface="Arial" panose="020B0604020202020204" pitchFamily="34" charset="0"/>
              <a:buChar char="•"/>
            </a:pPr>
            <a:r>
              <a:rPr lang="es-ES" dirty="0"/>
              <a:t>Cualquiera puede aprender a ser </a:t>
            </a:r>
            <a:r>
              <a:rPr lang="es-ES" dirty="0" smtClean="0"/>
              <a:t>líder </a:t>
            </a:r>
            <a:r>
              <a:rPr lang="es-ES" dirty="0"/>
              <a:t>de la comunidad. Las habilidades de liderazgo se desarrollan paso a paso.</a:t>
            </a:r>
            <a:endParaRPr lang="en-IE" dirty="0"/>
          </a:p>
        </p:txBody>
      </p:sp>
      <p:sp>
        <p:nvSpPr>
          <p:cNvPr id="3" name="Text Placeholder 2">
            <a:extLst>
              <a:ext uri="{FF2B5EF4-FFF2-40B4-BE49-F238E27FC236}">
                <a16:creationId xmlns:a16="http://schemas.microsoft.com/office/drawing/2014/main" xmlns="" id="{AF8BD801-1674-49B6-B5A2-5127862E64AA}"/>
              </a:ext>
            </a:extLst>
          </p:cNvPr>
          <p:cNvSpPr>
            <a:spLocks noGrp="1"/>
          </p:cNvSpPr>
          <p:nvPr>
            <p:ph type="body" sz="quarter" idx="21"/>
          </p:nvPr>
        </p:nvSpPr>
        <p:spPr>
          <a:xfrm>
            <a:off x="2495266" y="570675"/>
            <a:ext cx="8403792" cy="857158"/>
          </a:xfrm>
        </p:spPr>
        <p:txBody>
          <a:bodyPr>
            <a:normAutofit fontScale="85000" lnSpcReduction="10000"/>
          </a:bodyPr>
          <a:lstStyle/>
          <a:p>
            <a:r>
              <a:rPr lang="es-ES" dirty="0"/>
              <a:t>¿Por qué educar y empoderar a los refugiados y migrantes para convertirse en ciudadanos activos?</a:t>
            </a:r>
            <a:endParaRPr lang="en-IE" dirty="0"/>
          </a:p>
        </p:txBody>
      </p:sp>
      <p:pic>
        <p:nvPicPr>
          <p:cNvPr id="5" name="Picture 4" descr="A group of people posing for the camera&#10;&#10;Description automatically generated">
            <a:extLst>
              <a:ext uri="{FF2B5EF4-FFF2-40B4-BE49-F238E27FC236}">
                <a16:creationId xmlns:a16="http://schemas.microsoft.com/office/drawing/2014/main" xmlns="" id="{71234A7E-19FC-4AA1-BF9F-4907E17782A9}"/>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0" y="2115481"/>
            <a:ext cx="5192889" cy="3511258"/>
          </a:xfrm>
          <a:prstGeom prst="rect">
            <a:avLst/>
          </a:prstGeom>
        </p:spPr>
      </p:pic>
    </p:spTree>
    <p:extLst>
      <p:ext uri="{BB962C8B-B14F-4D97-AF65-F5344CB8AC3E}">
        <p14:creationId xmlns:p14="http://schemas.microsoft.com/office/powerpoint/2010/main" val="133606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6893C1B-F8FC-4864-AD69-C533C508F634}"/>
              </a:ext>
            </a:extLst>
          </p:cNvPr>
          <p:cNvSpPr>
            <a:spLocks noGrp="1"/>
          </p:cNvSpPr>
          <p:nvPr>
            <p:ph type="body" sz="quarter" idx="20"/>
          </p:nvPr>
        </p:nvSpPr>
        <p:spPr>
          <a:xfrm>
            <a:off x="3858016" y="1856437"/>
            <a:ext cx="8043429" cy="4508136"/>
          </a:xfrm>
        </p:spPr>
        <p:txBody>
          <a:bodyPr/>
          <a:lstStyle/>
          <a:p>
            <a:pPr marL="342900" indent="-342900" algn="just">
              <a:buFont typeface="Arial" panose="020B0604020202020204" pitchFamily="34" charset="0"/>
              <a:buChar char="•"/>
            </a:pPr>
            <a:r>
              <a:rPr lang="es-ES" dirty="0" err="1"/>
              <a:t>Sajjad</a:t>
            </a:r>
            <a:r>
              <a:rPr lang="es-ES" dirty="0"/>
              <a:t> </a:t>
            </a:r>
            <a:r>
              <a:rPr lang="es-ES" dirty="0" err="1"/>
              <a:t>Hussain</a:t>
            </a:r>
            <a:r>
              <a:rPr lang="es-ES" dirty="0"/>
              <a:t> nació en Pakistán pero ha vivido en Irlanda durante casi 20 años. Originalmente llegó a Irlanda con un permiso de trabajo y ha hecho de Roscommon su hogar</a:t>
            </a:r>
            <a:r>
              <a:rPr lang="es-ES" dirty="0" smtClean="0"/>
              <a:t>.</a:t>
            </a:r>
          </a:p>
          <a:p>
            <a:pPr marL="342900" indent="-342900" algn="just">
              <a:buFont typeface="Arial" panose="020B0604020202020204" pitchFamily="34" charset="0"/>
              <a:buChar char="•"/>
            </a:pPr>
            <a:r>
              <a:rPr lang="es-ES" dirty="0"/>
              <a:t>En 2018, fue una de las cuatro personas de </a:t>
            </a:r>
            <a:r>
              <a:rPr lang="es-ES" dirty="0" err="1"/>
              <a:t>Ballaghaderreen</a:t>
            </a:r>
            <a:r>
              <a:rPr lang="es-ES" dirty="0"/>
              <a:t> en aceptar </a:t>
            </a:r>
            <a:r>
              <a:rPr lang="es-ES" dirty="0" smtClean="0"/>
              <a:t>el premio Persona del </a:t>
            </a:r>
            <a:r>
              <a:rPr lang="es-ES" dirty="0"/>
              <a:t>Año de la Comunidad en reconocimiento a la respuesta de la </a:t>
            </a:r>
            <a:r>
              <a:rPr lang="es-ES" dirty="0" err="1" smtClean="0"/>
              <a:t>ciudadania</a:t>
            </a:r>
            <a:r>
              <a:rPr lang="es-ES" dirty="0" smtClean="0"/>
              <a:t> </a:t>
            </a:r>
            <a:r>
              <a:rPr lang="es-ES" dirty="0"/>
              <a:t>a la llegada de los refugiados de Siria</a:t>
            </a:r>
            <a:r>
              <a:rPr lang="es-ES" dirty="0" smtClean="0"/>
              <a:t>.</a:t>
            </a:r>
          </a:p>
          <a:p>
            <a:pPr marL="342900" indent="-342900" algn="just">
              <a:buFont typeface="Arial" panose="020B0604020202020204" pitchFamily="34" charset="0"/>
              <a:buChar char="•"/>
            </a:pPr>
            <a:r>
              <a:rPr lang="es-ES" dirty="0"/>
              <a:t>Ciudadano activo en su comunidad, </a:t>
            </a:r>
            <a:r>
              <a:rPr lang="es-ES" dirty="0" err="1"/>
              <a:t>Sajjad</a:t>
            </a:r>
            <a:r>
              <a:rPr lang="es-ES" dirty="0"/>
              <a:t> ha participado en el comité de </a:t>
            </a:r>
            <a:r>
              <a:rPr lang="es-ES" dirty="0" err="1"/>
              <a:t>Tidy</a:t>
            </a:r>
            <a:r>
              <a:rPr lang="es-ES" dirty="0"/>
              <a:t> </a:t>
            </a:r>
            <a:r>
              <a:rPr lang="es-ES" dirty="0" err="1"/>
              <a:t>Towns</a:t>
            </a:r>
            <a:r>
              <a:rPr lang="es-ES" dirty="0"/>
              <a:t>, la organización juvenil </a:t>
            </a:r>
            <a:r>
              <a:rPr lang="es-ES" dirty="0" err="1"/>
              <a:t>Foróige</a:t>
            </a:r>
            <a:r>
              <a:rPr lang="es-ES" dirty="0"/>
              <a:t> y también fundó el club local de cricket</a:t>
            </a:r>
            <a:r>
              <a:rPr lang="es-ES" dirty="0" smtClean="0"/>
              <a:t>.</a:t>
            </a:r>
          </a:p>
          <a:p>
            <a:pPr marL="342900" indent="-342900" algn="just">
              <a:buFont typeface="Arial" panose="020B0604020202020204" pitchFamily="34" charset="0"/>
              <a:buChar char="•"/>
            </a:pPr>
            <a:r>
              <a:rPr lang="es-ES" dirty="0"/>
              <a:t>En 2019, </a:t>
            </a:r>
            <a:r>
              <a:rPr lang="es-ES" dirty="0" err="1"/>
              <a:t>Hussain</a:t>
            </a:r>
            <a:r>
              <a:rPr lang="es-ES" dirty="0"/>
              <a:t> impugnó las elecciones locales de Roscommon.</a:t>
            </a:r>
            <a:endParaRPr lang="en-IE" dirty="0"/>
          </a:p>
        </p:txBody>
      </p:sp>
      <p:sp>
        <p:nvSpPr>
          <p:cNvPr id="4" name="Text Placeholder 3">
            <a:extLst>
              <a:ext uri="{FF2B5EF4-FFF2-40B4-BE49-F238E27FC236}">
                <a16:creationId xmlns:a16="http://schemas.microsoft.com/office/drawing/2014/main" xmlns="" id="{6D624EC7-ECF2-487A-8A48-D32CB8FE340F}"/>
              </a:ext>
            </a:extLst>
          </p:cNvPr>
          <p:cNvSpPr>
            <a:spLocks noGrp="1"/>
          </p:cNvSpPr>
          <p:nvPr>
            <p:ph type="body" sz="quarter" idx="22"/>
          </p:nvPr>
        </p:nvSpPr>
        <p:spPr>
          <a:xfrm>
            <a:off x="4032622" y="505200"/>
            <a:ext cx="7694219" cy="1106033"/>
          </a:xfrm>
        </p:spPr>
        <p:txBody>
          <a:bodyPr>
            <a:noAutofit/>
          </a:bodyPr>
          <a:lstStyle/>
          <a:p>
            <a:pPr algn="ctr"/>
            <a:r>
              <a:rPr lang="en-IE" dirty="0" err="1"/>
              <a:t>Sajjad</a:t>
            </a:r>
            <a:r>
              <a:rPr lang="en-IE" dirty="0"/>
              <a:t> Hussain (</a:t>
            </a:r>
            <a:r>
              <a:rPr lang="en-IE" dirty="0" err="1"/>
              <a:t>Migrante</a:t>
            </a:r>
            <a:r>
              <a:rPr lang="en-IE" dirty="0"/>
              <a:t> de </a:t>
            </a:r>
            <a:r>
              <a:rPr lang="en-IE" dirty="0" err="1"/>
              <a:t>Pakistán</a:t>
            </a:r>
            <a:r>
              <a:rPr lang="en-IE" dirty="0"/>
              <a:t>) </a:t>
            </a:r>
            <a:r>
              <a:rPr lang="en-IE" dirty="0" err="1"/>
              <a:t>Ballaghaderreen</a:t>
            </a:r>
            <a:r>
              <a:rPr lang="en-IE" dirty="0"/>
              <a:t>, </a:t>
            </a:r>
            <a:r>
              <a:rPr lang="en-IE" dirty="0" err="1"/>
              <a:t>Irlanda</a:t>
            </a:r>
            <a:endParaRPr lang="en-IE" dirty="0"/>
          </a:p>
        </p:txBody>
      </p:sp>
      <p:sp>
        <p:nvSpPr>
          <p:cNvPr id="3" name="Rectangle 2">
            <a:extLst>
              <a:ext uri="{FF2B5EF4-FFF2-40B4-BE49-F238E27FC236}">
                <a16:creationId xmlns:a16="http://schemas.microsoft.com/office/drawing/2014/main" xmlns="" id="{05FC9E5C-B4FB-4E8A-B258-1D867B855609}"/>
              </a:ext>
            </a:extLst>
          </p:cNvPr>
          <p:cNvSpPr/>
          <p:nvPr/>
        </p:nvSpPr>
        <p:spPr>
          <a:xfrm>
            <a:off x="327660" y="6364573"/>
            <a:ext cx="6096000" cy="400110"/>
          </a:xfrm>
          <a:prstGeom prst="rect">
            <a:avLst/>
          </a:prstGeom>
        </p:spPr>
        <p:txBody>
          <a:bodyPr>
            <a:spAutoFit/>
          </a:bodyPr>
          <a:lstStyle/>
          <a:p>
            <a:r>
              <a:rPr lang="en-IE" sz="1000" dirty="0"/>
              <a:t>More info: </a:t>
            </a:r>
            <a:r>
              <a:rPr lang="en-IE" sz="1000" dirty="0">
                <a:hlinkClick r:id="rId2"/>
              </a:rPr>
              <a:t>https://www.irishtimes.com/news/politics/barber-hopes-to-emerge-a-cut-above-in-roscommon-council-election-1.3797201</a:t>
            </a:r>
            <a:r>
              <a:rPr lang="en-IE" sz="1000" dirty="0"/>
              <a:t> </a:t>
            </a:r>
          </a:p>
        </p:txBody>
      </p:sp>
      <p:sp>
        <p:nvSpPr>
          <p:cNvPr id="5" name="Rectangle 4">
            <a:extLst>
              <a:ext uri="{FF2B5EF4-FFF2-40B4-BE49-F238E27FC236}">
                <a16:creationId xmlns:a16="http://schemas.microsoft.com/office/drawing/2014/main" xmlns="" id="{E06656AC-B175-42A8-90C3-9D78192B53BC}"/>
              </a:ext>
            </a:extLst>
          </p:cNvPr>
          <p:cNvSpPr/>
          <p:nvPr/>
        </p:nvSpPr>
        <p:spPr>
          <a:xfrm>
            <a:off x="0" y="229078"/>
            <a:ext cx="3680460" cy="2862322"/>
          </a:xfrm>
          <a:prstGeom prst="rect">
            <a:avLst/>
          </a:prstGeom>
          <a:solidFill>
            <a:srgbClr val="B6BD00"/>
          </a:solidFill>
        </p:spPr>
        <p:txBody>
          <a:bodyPr wrap="square">
            <a:spAutoFit/>
          </a:bodyPr>
          <a:lstStyle/>
          <a:p>
            <a:r>
              <a:rPr lang="es-ES" sz="3600" dirty="0" smtClean="0">
                <a:solidFill>
                  <a:schemeClr val="bg1"/>
                </a:solidFill>
                <a:highlight>
                  <a:srgbClr val="B6BD00"/>
                </a:highlight>
              </a:rPr>
              <a:t>Reunámonos:</a:t>
            </a:r>
            <a:endParaRPr lang="es-ES" sz="3600" dirty="0">
              <a:solidFill>
                <a:schemeClr val="bg1"/>
              </a:solidFill>
              <a:highlight>
                <a:srgbClr val="B6BD00"/>
              </a:highlight>
            </a:endParaRPr>
          </a:p>
          <a:p>
            <a:r>
              <a:rPr lang="es-ES" sz="3600" dirty="0">
                <a:solidFill>
                  <a:schemeClr val="bg1"/>
                </a:solidFill>
                <a:highlight>
                  <a:srgbClr val="B6BD00"/>
                </a:highlight>
              </a:rPr>
              <a:t>Ciudadano Activo y Migrante</a:t>
            </a:r>
          </a:p>
          <a:p>
            <a:r>
              <a:rPr lang="es-ES" sz="3600" dirty="0" smtClean="0">
                <a:solidFill>
                  <a:schemeClr val="bg1"/>
                </a:solidFill>
                <a:highlight>
                  <a:srgbClr val="B6BD00"/>
                </a:highlight>
              </a:rPr>
              <a:t>Campeón </a:t>
            </a:r>
            <a:r>
              <a:rPr lang="es-ES" sz="3600" dirty="0">
                <a:solidFill>
                  <a:schemeClr val="bg1"/>
                </a:solidFill>
                <a:highlight>
                  <a:srgbClr val="B6BD00"/>
                </a:highlight>
              </a:rPr>
              <a:t>de la comunidad</a:t>
            </a:r>
            <a:endParaRPr lang="en-IE" sz="3600" dirty="0">
              <a:solidFill>
                <a:schemeClr val="bg1"/>
              </a:solidFill>
              <a:highlight>
                <a:srgbClr val="B6BD00"/>
              </a:highlight>
            </a:endParaRPr>
          </a:p>
        </p:txBody>
      </p:sp>
      <p:pic>
        <p:nvPicPr>
          <p:cNvPr id="10" name="Picture 4" descr="Image may contain: 1 person, smiling">
            <a:extLst>
              <a:ext uri="{FF2B5EF4-FFF2-40B4-BE49-F238E27FC236}">
                <a16:creationId xmlns:a16="http://schemas.microsoft.com/office/drawing/2014/main" xmlns="" id="{896639D1-F5BC-4E05-A620-32338A6DD2FE}"/>
              </a:ext>
            </a:extLst>
          </p:cNvPr>
          <p:cNvPicPr>
            <a:picLocks noGrp="1" noChangeAspect="1" noChangeArrowheads="1"/>
          </p:cNvPicPr>
          <p:nvPr>
            <p:ph type="pic" sz="quarter" idx="21"/>
          </p:nvPr>
        </p:nvPicPr>
        <p:blipFill>
          <a:blip r:embed="rId3">
            <a:extLst>
              <a:ext uri="{28A0092B-C50C-407E-A947-70E740481C1C}">
                <a14:useLocalDpi xmlns:a14="http://schemas.microsoft.com/office/drawing/2010/main" val="0"/>
              </a:ext>
            </a:extLst>
          </a:blip>
          <a:srcRect l="982" r="982"/>
          <a:stretch>
            <a:fillRect/>
          </a:stretch>
        </p:blipFill>
        <p:spPr bwMode="auto">
          <a:xfrm>
            <a:off x="584897" y="3287918"/>
            <a:ext cx="2941849" cy="296014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701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6893C1B-F8FC-4864-AD69-C533C508F634}"/>
              </a:ext>
            </a:extLst>
          </p:cNvPr>
          <p:cNvSpPr>
            <a:spLocks noGrp="1"/>
          </p:cNvSpPr>
          <p:nvPr>
            <p:ph type="body" sz="quarter" idx="20"/>
          </p:nvPr>
        </p:nvSpPr>
        <p:spPr>
          <a:xfrm>
            <a:off x="5655733" y="2028544"/>
            <a:ext cx="6324735" cy="4146478"/>
          </a:xfrm>
        </p:spPr>
        <p:txBody>
          <a:bodyPr/>
          <a:lstStyle/>
          <a:p>
            <a:pPr algn="just"/>
            <a:r>
              <a:rPr lang="es-ES" i="1" dirty="0"/>
              <a:t>“Me involucro en grupos comunitarios debido a mis hijos. He estado involucrado en el Centro de Recursos para la Familia, el Consejo de la Comunidad, el Grupo de Desfibriladores y la Asociación de Padres, tanto en la escuela nacional como en la secundaria</a:t>
            </a:r>
            <a:r>
              <a:rPr lang="es-ES" i="1" dirty="0" smtClean="0"/>
              <a:t>.</a:t>
            </a:r>
          </a:p>
          <a:p>
            <a:pPr algn="just"/>
            <a:r>
              <a:rPr lang="es-ES" i="1" dirty="0"/>
              <a:t>Yo </a:t>
            </a:r>
            <a:r>
              <a:rPr lang="es-ES" i="1" dirty="0" smtClean="0"/>
              <a:t>misma, </a:t>
            </a:r>
            <a:r>
              <a:rPr lang="es-ES" i="1" dirty="0"/>
              <a:t>creo que todos deberían involucrarse porque ... Es para sus </a:t>
            </a:r>
            <a:r>
              <a:rPr lang="es-ES" i="1" dirty="0" smtClean="0"/>
              <a:t>hijos/as, </a:t>
            </a:r>
            <a:r>
              <a:rPr lang="es-ES" i="1" dirty="0"/>
              <a:t>es para </a:t>
            </a:r>
            <a:r>
              <a:rPr lang="es-ES" i="1" dirty="0" smtClean="0"/>
              <a:t>ellos/as, </a:t>
            </a:r>
            <a:r>
              <a:rPr lang="es-ES" i="1" dirty="0"/>
              <a:t>es para </a:t>
            </a:r>
            <a:r>
              <a:rPr lang="es-ES" i="1" dirty="0" err="1"/>
              <a:t>Ballyhaunis</a:t>
            </a:r>
            <a:r>
              <a:rPr lang="es-ES" i="1" dirty="0"/>
              <a:t>, y es para que </a:t>
            </a:r>
            <a:r>
              <a:rPr lang="es-ES" i="1" dirty="0" smtClean="0"/>
              <a:t>los/las irlandeses/as </a:t>
            </a:r>
            <a:r>
              <a:rPr lang="es-ES" i="1" dirty="0"/>
              <a:t>entiendan la cultura de </a:t>
            </a:r>
            <a:r>
              <a:rPr lang="es-ES" i="1" dirty="0" smtClean="0"/>
              <a:t>las diferentes </a:t>
            </a:r>
            <a:r>
              <a:rPr lang="es-ES" i="1" dirty="0" smtClean="0"/>
              <a:t>nacionalidades".</a:t>
            </a:r>
            <a:endParaRPr lang="en-IE" dirty="0"/>
          </a:p>
        </p:txBody>
      </p:sp>
      <p:pic>
        <p:nvPicPr>
          <p:cNvPr id="6" name="Picture Placeholder 5" descr="A person standing in front of a building&#10;&#10;Description automatically generated">
            <a:extLst>
              <a:ext uri="{FF2B5EF4-FFF2-40B4-BE49-F238E27FC236}">
                <a16:creationId xmlns:a16="http://schemas.microsoft.com/office/drawing/2014/main" xmlns="" id="{98C63FEB-12C0-43CC-9E72-F8CBF6FEBBE4}"/>
              </a:ext>
            </a:extLst>
          </p:cNvPr>
          <p:cNvPicPr>
            <a:picLocks noGrp="1" noChangeAspect="1"/>
          </p:cNvPicPr>
          <p:nvPr>
            <p:ph type="pic" sz="quarter" idx="21"/>
          </p:nvPr>
        </p:nvPicPr>
        <p:blipFill>
          <a:blip r:embed="rId2"/>
          <a:srcRect l="12747" r="12747"/>
          <a:stretch>
            <a:fillRect/>
          </a:stretch>
        </p:blipFill>
        <p:spPr/>
      </p:pic>
      <p:sp>
        <p:nvSpPr>
          <p:cNvPr id="4" name="Text Placeholder 3">
            <a:extLst>
              <a:ext uri="{FF2B5EF4-FFF2-40B4-BE49-F238E27FC236}">
                <a16:creationId xmlns:a16="http://schemas.microsoft.com/office/drawing/2014/main" xmlns="" id="{6D624EC7-ECF2-487A-8A48-D32CB8FE340F}"/>
              </a:ext>
            </a:extLst>
          </p:cNvPr>
          <p:cNvSpPr>
            <a:spLocks noGrp="1"/>
          </p:cNvSpPr>
          <p:nvPr>
            <p:ph type="body" sz="quarter" idx="22"/>
          </p:nvPr>
        </p:nvSpPr>
        <p:spPr>
          <a:xfrm>
            <a:off x="5842559" y="480060"/>
            <a:ext cx="5858904" cy="1144981"/>
          </a:xfrm>
        </p:spPr>
        <p:txBody>
          <a:bodyPr>
            <a:normAutofit/>
          </a:bodyPr>
          <a:lstStyle/>
          <a:p>
            <a:pPr algn="ctr"/>
            <a:r>
              <a:rPr lang="en-IE" b="1" dirty="0" err="1"/>
              <a:t>Manar</a:t>
            </a:r>
            <a:r>
              <a:rPr lang="en-IE" b="1" dirty="0"/>
              <a:t> </a:t>
            </a:r>
            <a:r>
              <a:rPr lang="en-IE" b="1" dirty="0" err="1"/>
              <a:t>Cherbatji</a:t>
            </a:r>
            <a:r>
              <a:rPr lang="en-IE" b="1" dirty="0"/>
              <a:t>, </a:t>
            </a:r>
            <a:r>
              <a:rPr lang="en-IE" b="1" dirty="0" err="1"/>
              <a:t>Ballyhaunis</a:t>
            </a:r>
            <a:r>
              <a:rPr lang="en-IE" b="1" dirty="0"/>
              <a:t>, </a:t>
            </a:r>
            <a:r>
              <a:rPr lang="en-IE" b="1" dirty="0" err="1"/>
              <a:t>Irlanda</a:t>
            </a:r>
            <a:endParaRPr lang="en-IE" dirty="0"/>
          </a:p>
        </p:txBody>
      </p:sp>
      <p:sp>
        <p:nvSpPr>
          <p:cNvPr id="5" name="Rectangle 4">
            <a:extLst>
              <a:ext uri="{FF2B5EF4-FFF2-40B4-BE49-F238E27FC236}">
                <a16:creationId xmlns:a16="http://schemas.microsoft.com/office/drawing/2014/main" xmlns="" id="{63897C3B-2904-4FD0-930B-24AC097A2D01}"/>
              </a:ext>
            </a:extLst>
          </p:cNvPr>
          <p:cNvSpPr/>
          <p:nvPr/>
        </p:nvSpPr>
        <p:spPr>
          <a:xfrm>
            <a:off x="0" y="537688"/>
            <a:ext cx="2354042" cy="646331"/>
          </a:xfrm>
          <a:prstGeom prst="rect">
            <a:avLst/>
          </a:prstGeom>
        </p:spPr>
        <p:txBody>
          <a:bodyPr wrap="none">
            <a:spAutoFit/>
          </a:bodyPr>
          <a:lstStyle/>
          <a:p>
            <a:r>
              <a:rPr lang="en-IE" sz="3600" dirty="0">
                <a:solidFill>
                  <a:schemeClr val="bg1"/>
                </a:solidFill>
                <a:highlight>
                  <a:srgbClr val="B6BD00"/>
                </a:highlight>
              </a:rPr>
              <a:t> Let’s meet:</a:t>
            </a:r>
            <a:endParaRPr lang="en-IE" sz="3600" dirty="0">
              <a:highlight>
                <a:srgbClr val="B6BD00"/>
              </a:highlight>
            </a:endParaRPr>
          </a:p>
        </p:txBody>
      </p:sp>
      <p:sp>
        <p:nvSpPr>
          <p:cNvPr id="8" name="Rectangle 7">
            <a:extLst>
              <a:ext uri="{FF2B5EF4-FFF2-40B4-BE49-F238E27FC236}">
                <a16:creationId xmlns:a16="http://schemas.microsoft.com/office/drawing/2014/main" xmlns="" id="{A1DDC3FF-987B-4385-AB82-3AA964E1B331}"/>
              </a:ext>
            </a:extLst>
          </p:cNvPr>
          <p:cNvSpPr/>
          <p:nvPr/>
        </p:nvSpPr>
        <p:spPr>
          <a:xfrm>
            <a:off x="0" y="654865"/>
            <a:ext cx="5565422" cy="1754326"/>
          </a:xfrm>
          <a:prstGeom prst="rect">
            <a:avLst/>
          </a:prstGeom>
          <a:solidFill>
            <a:srgbClr val="B6BD00"/>
          </a:solidFill>
        </p:spPr>
        <p:txBody>
          <a:bodyPr wrap="square">
            <a:spAutoFit/>
          </a:bodyPr>
          <a:lstStyle/>
          <a:p>
            <a:r>
              <a:rPr lang="es-ES" sz="3600" dirty="0" smtClean="0">
                <a:solidFill>
                  <a:schemeClr val="bg1"/>
                </a:solidFill>
                <a:highlight>
                  <a:srgbClr val="B6BD00"/>
                </a:highlight>
              </a:rPr>
              <a:t>Reunámonos</a:t>
            </a:r>
            <a:r>
              <a:rPr lang="es-ES" sz="3600" dirty="0">
                <a:solidFill>
                  <a:schemeClr val="bg1"/>
                </a:solidFill>
                <a:highlight>
                  <a:srgbClr val="B6BD00"/>
                </a:highlight>
              </a:rPr>
              <a:t>:</a:t>
            </a:r>
          </a:p>
          <a:p>
            <a:r>
              <a:rPr lang="es-ES" sz="3600" dirty="0">
                <a:solidFill>
                  <a:schemeClr val="bg1"/>
                </a:solidFill>
                <a:highlight>
                  <a:srgbClr val="B6BD00"/>
                </a:highlight>
              </a:rPr>
              <a:t>Ciudadano Activo y Migrante</a:t>
            </a:r>
          </a:p>
          <a:p>
            <a:r>
              <a:rPr lang="es-ES" sz="3600" dirty="0">
                <a:solidFill>
                  <a:schemeClr val="bg1"/>
                </a:solidFill>
                <a:highlight>
                  <a:srgbClr val="B6BD00"/>
                </a:highlight>
              </a:rPr>
              <a:t>Campeón de la comunidad</a:t>
            </a:r>
            <a:endParaRPr lang="en-IE" sz="3600" dirty="0">
              <a:solidFill>
                <a:schemeClr val="bg1"/>
              </a:solidFill>
              <a:highlight>
                <a:srgbClr val="B6BD00"/>
              </a:highlight>
            </a:endParaRPr>
          </a:p>
        </p:txBody>
      </p:sp>
    </p:spTree>
    <p:extLst>
      <p:ext uri="{BB962C8B-B14F-4D97-AF65-F5344CB8AC3E}">
        <p14:creationId xmlns:p14="http://schemas.microsoft.com/office/powerpoint/2010/main" val="440532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lstStyle/>
          <a:p>
            <a:r>
              <a:rPr lang="en-US" dirty="0" err="1" smtClean="0"/>
              <a:t>En</a:t>
            </a:r>
            <a:r>
              <a:rPr lang="en-US" dirty="0" smtClean="0"/>
              <a:t> </a:t>
            </a:r>
            <a:r>
              <a:rPr lang="en-US" dirty="0" err="1" smtClean="0"/>
              <a:t>esta</a:t>
            </a:r>
            <a:r>
              <a:rPr lang="en-US" dirty="0" smtClean="0"/>
              <a:t> </a:t>
            </a:r>
            <a:r>
              <a:rPr lang="en-US" dirty="0" err="1" smtClean="0"/>
              <a:t>lección</a:t>
            </a:r>
            <a:r>
              <a:rPr lang="en-US" dirty="0"/>
              <a:t>, </a:t>
            </a:r>
            <a:r>
              <a:rPr lang="en-US" dirty="0" err="1"/>
              <a:t>aprenderás</a:t>
            </a:r>
            <a:r>
              <a:rPr lang="en-US" dirty="0"/>
              <a:t>:</a:t>
            </a:r>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xmlns=""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a:t>
            </a:r>
            <a:r>
              <a:rPr lang="en-IE" sz="2400" dirty="0" smtClean="0">
                <a:solidFill>
                  <a:schemeClr val="bg1"/>
                </a:solidFill>
              </a:rPr>
              <a:t>DESCARGAS</a:t>
            </a:r>
            <a:endParaRPr lang="en-IE" sz="2400" dirty="0">
              <a:solidFill>
                <a:schemeClr val="bg1"/>
              </a:solidFill>
            </a:endParaRPr>
          </a:p>
        </p:txBody>
      </p:sp>
      <p:sp>
        <p:nvSpPr>
          <p:cNvPr id="5" name="TextBox 4">
            <a:extLst>
              <a:ext uri="{FF2B5EF4-FFF2-40B4-BE49-F238E27FC236}">
                <a16:creationId xmlns:a16="http://schemas.microsoft.com/office/drawing/2014/main" xmlns="" id="{02BB2FD6-C4A5-4707-9C89-9E77A7C136C5}"/>
              </a:ext>
            </a:extLst>
          </p:cNvPr>
          <p:cNvSpPr txBox="1"/>
          <p:nvPr/>
        </p:nvSpPr>
        <p:spPr>
          <a:xfrm>
            <a:off x="392596" y="5935426"/>
            <a:ext cx="2422566" cy="369332"/>
          </a:xfrm>
          <a:prstGeom prst="rect">
            <a:avLst/>
          </a:prstGeom>
          <a:noFill/>
        </p:spPr>
        <p:txBody>
          <a:bodyPr wrap="square" rtlCol="0">
            <a:spAutoFit/>
          </a:bodyPr>
          <a:lstStyle/>
          <a:p>
            <a:r>
              <a:rPr lang="en-IE" dirty="0">
                <a:solidFill>
                  <a:srgbClr val="EA1D76"/>
                </a:solidFill>
              </a:rPr>
              <a:t>Learning Legend:</a:t>
            </a:r>
          </a:p>
        </p:txBody>
      </p:sp>
      <p:grpSp>
        <p:nvGrpSpPr>
          <p:cNvPr id="22" name="Google Shape;605;p39">
            <a:extLst>
              <a:ext uri="{FF2B5EF4-FFF2-40B4-BE49-F238E27FC236}">
                <a16:creationId xmlns:a16="http://schemas.microsoft.com/office/drawing/2014/main" xmlns="" id="{89FC8319-0A0A-4235-BEB6-CF13418682C4}"/>
              </a:ext>
            </a:extLst>
          </p:cNvPr>
          <p:cNvGrpSpPr/>
          <p:nvPr/>
        </p:nvGrpSpPr>
        <p:grpSpPr>
          <a:xfrm>
            <a:off x="635376" y="6368046"/>
            <a:ext cx="252000" cy="288000"/>
            <a:chOff x="2583100" y="2973775"/>
            <a:chExt cx="461550" cy="437200"/>
          </a:xfrm>
        </p:grpSpPr>
        <p:sp>
          <p:nvSpPr>
            <p:cNvPr id="23" name="Google Shape;606;p39">
              <a:extLst>
                <a:ext uri="{FF2B5EF4-FFF2-40B4-BE49-F238E27FC236}">
                  <a16:creationId xmlns:a16="http://schemas.microsoft.com/office/drawing/2014/main" xmlns=""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a16="http://schemas.microsoft.com/office/drawing/2014/main" xmlns=""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xmlns="" id="{C8085E5A-CB2D-449B-A5B9-98075CCB5D7C}"/>
              </a:ext>
            </a:extLst>
          </p:cNvPr>
          <p:cNvSpPr txBox="1"/>
          <p:nvPr/>
        </p:nvSpPr>
        <p:spPr>
          <a:xfrm>
            <a:off x="2945931" y="6303922"/>
            <a:ext cx="2301680" cy="461665"/>
          </a:xfrm>
          <a:prstGeom prst="rect">
            <a:avLst/>
          </a:prstGeom>
          <a:solidFill>
            <a:srgbClr val="B6BD00"/>
          </a:solidFill>
        </p:spPr>
        <p:txBody>
          <a:bodyPr wrap="square" rtlCol="0">
            <a:spAutoFit/>
          </a:bodyPr>
          <a:lstStyle/>
          <a:p>
            <a:r>
              <a:rPr lang="en-IE" sz="2400" dirty="0">
                <a:solidFill>
                  <a:schemeClr val="bg1"/>
                </a:solidFill>
              </a:rPr>
              <a:t>      </a:t>
            </a:r>
            <a:r>
              <a:rPr lang="en-IE" sz="2000" dirty="0" smtClean="0">
                <a:solidFill>
                  <a:schemeClr val="bg1"/>
                </a:solidFill>
              </a:rPr>
              <a:t>HERRAMIENTAS</a:t>
            </a:r>
            <a:endParaRPr lang="en-IE" sz="2000" dirty="0">
              <a:solidFill>
                <a:schemeClr val="bg1"/>
              </a:solidFill>
            </a:endParaRPr>
          </a:p>
        </p:txBody>
      </p:sp>
      <p:grpSp>
        <p:nvGrpSpPr>
          <p:cNvPr id="26" name="Google Shape;609;p39">
            <a:extLst>
              <a:ext uri="{FF2B5EF4-FFF2-40B4-BE49-F238E27FC236}">
                <a16:creationId xmlns:a16="http://schemas.microsoft.com/office/drawing/2014/main" xmlns="" id="{45E69875-8657-4490-B09D-2781BB44FA9E}"/>
              </a:ext>
            </a:extLst>
          </p:cNvPr>
          <p:cNvGrpSpPr/>
          <p:nvPr/>
        </p:nvGrpSpPr>
        <p:grpSpPr>
          <a:xfrm>
            <a:off x="3012565" y="6375886"/>
            <a:ext cx="360000" cy="288000"/>
            <a:chOff x="5247525" y="3007275"/>
            <a:chExt cx="517575" cy="384825"/>
          </a:xfrm>
        </p:grpSpPr>
        <p:sp>
          <p:nvSpPr>
            <p:cNvPr id="27" name="Google Shape;610;p39">
              <a:extLst>
                <a:ext uri="{FF2B5EF4-FFF2-40B4-BE49-F238E27FC236}">
                  <a16:creationId xmlns:a16="http://schemas.microsoft.com/office/drawing/2014/main" xmlns=""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a16="http://schemas.microsoft.com/office/drawing/2014/main" xmlns=""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046382" y="1448302"/>
            <a:ext cx="10145618" cy="4352152"/>
          </a:xfrm>
        </p:spPr>
        <p:txBody>
          <a:bodyPr/>
          <a:lstStyle/>
          <a:p>
            <a:pPr marL="0" indent="0">
              <a:buNone/>
            </a:pPr>
            <a:r>
              <a:rPr lang="en-US" dirty="0">
                <a:solidFill>
                  <a:srgbClr val="F38B00"/>
                </a:solidFill>
              </a:rPr>
              <a:t>1.1 </a:t>
            </a:r>
            <a:r>
              <a:rPr lang="es-ES" dirty="0">
                <a:solidFill>
                  <a:srgbClr val="F38B00"/>
                </a:solidFill>
              </a:rPr>
              <a:t>Enfoque en la integración e inclusión </a:t>
            </a:r>
            <a:r>
              <a:rPr lang="es-ES" dirty="0" smtClean="0">
                <a:solidFill>
                  <a:srgbClr val="F38B00"/>
                </a:solidFill>
              </a:rPr>
              <a:t>social</a:t>
            </a:r>
          </a:p>
          <a:p>
            <a:pPr marL="0" indent="0">
              <a:buNone/>
            </a:pPr>
            <a:r>
              <a:rPr lang="en-US" dirty="0" smtClean="0">
                <a:solidFill>
                  <a:srgbClr val="F38B00"/>
                </a:solidFill>
              </a:rPr>
              <a:t>1.2 </a:t>
            </a:r>
            <a:r>
              <a:rPr lang="es-ES" dirty="0">
                <a:solidFill>
                  <a:srgbClr val="F38B00"/>
                </a:solidFill>
              </a:rPr>
              <a:t>Ciudadanía activa - Educar y apoyar a los campeones de la </a:t>
            </a:r>
            <a:r>
              <a:rPr lang="es-ES" dirty="0" smtClean="0">
                <a:solidFill>
                  <a:srgbClr val="F38B00"/>
                </a:solidFill>
              </a:rPr>
              <a:t>comunidad</a:t>
            </a:r>
          </a:p>
          <a:p>
            <a:pPr marL="0" indent="0">
              <a:buNone/>
            </a:pPr>
            <a:r>
              <a:rPr lang="en-US" dirty="0" smtClean="0">
                <a:solidFill>
                  <a:srgbClr val="F38B00"/>
                </a:solidFill>
              </a:rPr>
              <a:t>1.3 </a:t>
            </a:r>
            <a:r>
              <a:rPr lang="es-ES" dirty="0" smtClean="0">
                <a:solidFill>
                  <a:srgbClr val="F38B00"/>
                </a:solidFill>
              </a:rPr>
              <a:t>Buenas </a:t>
            </a:r>
            <a:r>
              <a:rPr lang="es-ES" dirty="0">
                <a:solidFill>
                  <a:srgbClr val="F38B00"/>
                </a:solidFill>
              </a:rPr>
              <a:t>prácticas para orientar nuevas </a:t>
            </a:r>
            <a:r>
              <a:rPr lang="es-ES" dirty="0" smtClean="0">
                <a:solidFill>
                  <a:srgbClr val="F38B00"/>
                </a:solidFill>
              </a:rPr>
              <a:t>comunidades</a:t>
            </a:r>
          </a:p>
          <a:p>
            <a:pPr marL="0" indent="0">
              <a:buNone/>
            </a:pPr>
            <a:r>
              <a:rPr lang="en-US" dirty="0">
                <a:solidFill>
                  <a:srgbClr val="F38B00"/>
                </a:solidFill>
              </a:rPr>
              <a:t>1.4 </a:t>
            </a:r>
            <a:r>
              <a:rPr lang="en-US" dirty="0" err="1">
                <a:solidFill>
                  <a:srgbClr val="F38B00"/>
                </a:solidFill>
              </a:rPr>
              <a:t>Crear</a:t>
            </a:r>
            <a:r>
              <a:rPr lang="en-US" dirty="0">
                <a:solidFill>
                  <a:srgbClr val="F38B00"/>
                </a:solidFill>
              </a:rPr>
              <a:t> </a:t>
            </a:r>
            <a:r>
              <a:rPr lang="en-US" dirty="0" err="1">
                <a:solidFill>
                  <a:srgbClr val="F38B00"/>
                </a:solidFill>
              </a:rPr>
              <a:t>comunidades</a:t>
            </a:r>
            <a:r>
              <a:rPr lang="en-US" dirty="0">
                <a:solidFill>
                  <a:srgbClr val="F38B00"/>
                </a:solidFill>
              </a:rPr>
              <a:t> </a:t>
            </a:r>
            <a:r>
              <a:rPr lang="en-US" dirty="0" err="1">
                <a:solidFill>
                  <a:srgbClr val="F38B00"/>
                </a:solidFill>
              </a:rPr>
              <a:t>inclusivas</a:t>
            </a:r>
            <a:endParaRPr lang="en-US" dirty="0"/>
          </a:p>
          <a:p>
            <a:pPr marL="0" indent="0">
              <a:buNone/>
            </a:pPr>
            <a:endParaRPr lang="en-US" dirty="0" smtClean="0"/>
          </a:p>
          <a:p>
            <a:pPr marL="0" indent="0">
              <a:buNone/>
            </a:pPr>
            <a:endParaRPr lang="en-US" dirty="0"/>
          </a:p>
          <a:p>
            <a:pPr marL="0" indent="0">
              <a:buClr>
                <a:srgbClr val="16A8D3"/>
              </a:buClr>
              <a:buNone/>
            </a:pPr>
            <a:r>
              <a:rPr lang="en-US" dirty="0">
                <a:solidFill>
                  <a:srgbClr val="EA1D76"/>
                </a:solidFill>
              </a:rPr>
              <a:t>2.1 </a:t>
            </a:r>
            <a:r>
              <a:rPr lang="es-ES" dirty="0">
                <a:solidFill>
                  <a:srgbClr val="EA1D76"/>
                </a:solidFill>
              </a:rPr>
              <a:t>El </a:t>
            </a:r>
            <a:r>
              <a:rPr lang="es-ES" dirty="0" smtClean="0">
                <a:solidFill>
                  <a:srgbClr val="EA1D76"/>
                </a:solidFill>
              </a:rPr>
              <a:t>rol </a:t>
            </a:r>
            <a:r>
              <a:rPr lang="es-ES" dirty="0">
                <a:solidFill>
                  <a:srgbClr val="EA1D76"/>
                </a:solidFill>
              </a:rPr>
              <a:t>de la cultura en la integración: enfoque en proyectos y programas </a:t>
            </a:r>
            <a:r>
              <a:rPr lang="es-ES" dirty="0" smtClean="0">
                <a:solidFill>
                  <a:srgbClr val="EA1D76"/>
                </a:solidFill>
              </a:rPr>
              <a:t>clave</a:t>
            </a:r>
          </a:p>
          <a:p>
            <a:pPr marL="0" indent="0">
              <a:buClr>
                <a:srgbClr val="16A8D3"/>
              </a:buClr>
              <a:buNone/>
            </a:pPr>
            <a:r>
              <a:rPr lang="en-US" dirty="0" smtClean="0">
                <a:solidFill>
                  <a:srgbClr val="EA1D76"/>
                </a:solidFill>
              </a:rPr>
              <a:t>2.2 </a:t>
            </a:r>
            <a:r>
              <a:rPr lang="es-ES" dirty="0">
                <a:solidFill>
                  <a:srgbClr val="EA1D76"/>
                </a:solidFill>
              </a:rPr>
              <a:t>Crear espacios culturales comunitarios inclusivos</a:t>
            </a:r>
            <a:endParaRPr lang="en-US" dirty="0"/>
          </a:p>
          <a:p>
            <a:pPr marL="0" indent="0">
              <a:buNone/>
            </a:pPr>
            <a:endParaRPr lang="en-US" dirty="0"/>
          </a:p>
        </p:txBody>
      </p:sp>
      <p:sp>
        <p:nvSpPr>
          <p:cNvPr id="7" name="TextBox 6">
            <a:extLst>
              <a:ext uri="{FF2B5EF4-FFF2-40B4-BE49-F238E27FC236}">
                <a16:creationId xmlns:a16="http://schemas.microsoft.com/office/drawing/2014/main" xmlns="" id="{0DD3A9F9-254E-4E47-A50C-38AAC789D04D}"/>
              </a:ext>
            </a:extLst>
          </p:cNvPr>
          <p:cNvSpPr txBox="1"/>
          <p:nvPr/>
        </p:nvSpPr>
        <p:spPr>
          <a:xfrm>
            <a:off x="5306637" y="6303922"/>
            <a:ext cx="2707574" cy="400110"/>
          </a:xfrm>
          <a:prstGeom prst="rect">
            <a:avLst/>
          </a:prstGeom>
          <a:solidFill>
            <a:srgbClr val="16A8D3"/>
          </a:solidFill>
        </p:spPr>
        <p:txBody>
          <a:bodyPr wrap="square" rtlCol="0">
            <a:spAutoFit/>
          </a:bodyPr>
          <a:lstStyle/>
          <a:p>
            <a:r>
              <a:rPr lang="en-IE" sz="2000" dirty="0">
                <a:solidFill>
                  <a:schemeClr val="bg1"/>
                </a:solidFill>
              </a:rPr>
              <a:t>       </a:t>
            </a:r>
            <a:r>
              <a:rPr lang="en-IE" sz="2000" dirty="0" smtClean="0">
                <a:solidFill>
                  <a:schemeClr val="bg1"/>
                </a:solidFill>
              </a:rPr>
              <a:t>BUENA PRACTICA</a:t>
            </a:r>
            <a:endParaRPr lang="en-IE" sz="2000" dirty="0">
              <a:solidFill>
                <a:schemeClr val="bg1"/>
              </a:solidFill>
            </a:endParaRPr>
          </a:p>
        </p:txBody>
      </p:sp>
      <p:grpSp>
        <p:nvGrpSpPr>
          <p:cNvPr id="19" name="Google Shape;543;p39">
            <a:extLst>
              <a:ext uri="{FF2B5EF4-FFF2-40B4-BE49-F238E27FC236}">
                <a16:creationId xmlns:a16="http://schemas.microsoft.com/office/drawing/2014/main" xmlns="" id="{211ECEFA-D1F3-489C-BFF8-CD582E53E6DF}"/>
              </a:ext>
            </a:extLst>
          </p:cNvPr>
          <p:cNvGrpSpPr/>
          <p:nvPr/>
        </p:nvGrpSpPr>
        <p:grpSpPr>
          <a:xfrm>
            <a:off x="5387388" y="6390754"/>
            <a:ext cx="252000" cy="288000"/>
            <a:chOff x="5961125" y="1623900"/>
            <a:chExt cx="376925" cy="448175"/>
          </a:xfrm>
        </p:grpSpPr>
        <p:sp>
          <p:nvSpPr>
            <p:cNvPr id="20" name="Google Shape;544;p39">
              <a:extLst>
                <a:ext uri="{FF2B5EF4-FFF2-40B4-BE49-F238E27FC236}">
                  <a16:creationId xmlns:a16="http://schemas.microsoft.com/office/drawing/2014/main" xmlns=""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a16="http://schemas.microsoft.com/office/drawing/2014/main" xmlns=""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a16="http://schemas.microsoft.com/office/drawing/2014/main" xmlns=""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a16="http://schemas.microsoft.com/office/drawing/2014/main" xmlns=""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a16="http://schemas.microsoft.com/office/drawing/2014/main" xmlns=""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a16="http://schemas.microsoft.com/office/drawing/2014/main" xmlns=""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a16="http://schemas.microsoft.com/office/drawing/2014/main" xmlns=""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xmlns="" id="{452456D9-0105-4D89-9C1E-5407E7602F7A}"/>
              </a:ext>
            </a:extLst>
          </p:cNvPr>
          <p:cNvSpPr txBox="1"/>
          <p:nvPr/>
        </p:nvSpPr>
        <p:spPr>
          <a:xfrm>
            <a:off x="8067128" y="6289053"/>
            <a:ext cx="4124872" cy="461665"/>
          </a:xfrm>
          <a:prstGeom prst="rect">
            <a:avLst/>
          </a:prstGeom>
          <a:solidFill>
            <a:srgbClr val="F38B00"/>
          </a:solidFill>
        </p:spPr>
        <p:txBody>
          <a:bodyPr wrap="square" rtlCol="0">
            <a:spAutoFit/>
          </a:bodyPr>
          <a:lstStyle/>
          <a:p>
            <a:r>
              <a:rPr lang="en-IE" sz="2400" dirty="0">
                <a:solidFill>
                  <a:schemeClr val="bg1"/>
                </a:solidFill>
              </a:rPr>
              <a:t>       </a:t>
            </a:r>
            <a:r>
              <a:rPr lang="en-IE" dirty="0" smtClean="0">
                <a:solidFill>
                  <a:schemeClr val="bg1"/>
                </a:solidFill>
              </a:rPr>
              <a:t>OPORTUNIDADES DE FINANCIACIÓN</a:t>
            </a:r>
            <a:endParaRPr lang="en-IE" dirty="0">
              <a:solidFill>
                <a:schemeClr val="bg1"/>
              </a:solidFill>
            </a:endParaRPr>
          </a:p>
        </p:txBody>
      </p:sp>
      <p:grpSp>
        <p:nvGrpSpPr>
          <p:cNvPr id="38" name="Google Shape;617;p39">
            <a:extLst>
              <a:ext uri="{FF2B5EF4-FFF2-40B4-BE49-F238E27FC236}">
                <a16:creationId xmlns:a16="http://schemas.microsoft.com/office/drawing/2014/main" xmlns="" id="{9DE3E3F9-F2F5-4E65-88CC-4A603ED52209}"/>
              </a:ext>
            </a:extLst>
          </p:cNvPr>
          <p:cNvGrpSpPr/>
          <p:nvPr/>
        </p:nvGrpSpPr>
        <p:grpSpPr>
          <a:xfrm>
            <a:off x="4424507" y="5884893"/>
            <a:ext cx="4150374" cy="786286"/>
            <a:chOff x="645650" y="3753750"/>
            <a:chExt cx="4937985" cy="935499"/>
          </a:xfrm>
        </p:grpSpPr>
        <p:sp>
          <p:nvSpPr>
            <p:cNvPr id="39" name="Google Shape;618;p39">
              <a:extLst>
                <a:ext uri="{FF2B5EF4-FFF2-40B4-BE49-F238E27FC236}">
                  <a16:creationId xmlns:a16="http://schemas.microsoft.com/office/drawing/2014/main" xmlns="" id="{B4BFD749-2E60-4683-B8EA-F32E8DD83C71}"/>
                </a:ext>
              </a:extLst>
            </p:cNvPr>
            <p:cNvSpPr/>
            <p:nvPr/>
          </p:nvSpPr>
          <p:spPr>
            <a:xfrm>
              <a:off x="5111135" y="4326349"/>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619;p39">
              <a:extLst>
                <a:ext uri="{FF2B5EF4-FFF2-40B4-BE49-F238E27FC236}">
                  <a16:creationId xmlns:a16="http://schemas.microsoft.com/office/drawing/2014/main" xmlns="" id="{BFAC2646-8F9A-47F0-A3FA-F5FD6D6FE876}"/>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0;p39">
              <a:extLst>
                <a:ext uri="{FF2B5EF4-FFF2-40B4-BE49-F238E27FC236}">
                  <a16:creationId xmlns:a16="http://schemas.microsoft.com/office/drawing/2014/main" xmlns="" id="{FDAACDAE-0DDA-46A9-9258-036FE1E6559F}"/>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a:extLst>
              <a:ext uri="{FF2B5EF4-FFF2-40B4-BE49-F238E27FC236}">
                <a16:creationId xmlns:a16="http://schemas.microsoft.com/office/drawing/2014/main" xmlns="" id="{B3E07C79-FBED-4F38-B153-2CAEF933C408}"/>
              </a:ext>
            </a:extLst>
          </p:cNvPr>
          <p:cNvSpPr/>
          <p:nvPr/>
        </p:nvSpPr>
        <p:spPr>
          <a:xfrm>
            <a:off x="187292" y="2180577"/>
            <a:ext cx="1701428" cy="424732"/>
          </a:xfrm>
          <a:prstGeom prst="rect">
            <a:avLst/>
          </a:prstGeom>
        </p:spPr>
        <p:txBody>
          <a:bodyPr wrap="none">
            <a:spAutoFit/>
          </a:bodyPr>
          <a:lstStyle/>
          <a:p>
            <a:pPr lvl="0">
              <a:lnSpc>
                <a:spcPct val="90000"/>
              </a:lnSpc>
              <a:spcBef>
                <a:spcPts val="1000"/>
              </a:spcBef>
              <a:buClr>
                <a:srgbClr val="F38B00"/>
              </a:buClr>
            </a:pPr>
            <a:r>
              <a:rPr lang="en-US" sz="2400" dirty="0" smtClean="0">
                <a:solidFill>
                  <a:srgbClr val="F38B00"/>
                </a:solidFill>
              </a:rPr>
              <a:t>VIDA CÍVICA</a:t>
            </a:r>
            <a:endParaRPr lang="en-US" sz="2400" dirty="0">
              <a:solidFill>
                <a:srgbClr val="F38B00"/>
              </a:solidFill>
            </a:endParaRPr>
          </a:p>
        </p:txBody>
      </p:sp>
      <p:sp>
        <p:nvSpPr>
          <p:cNvPr id="12" name="Rectangle 11">
            <a:extLst>
              <a:ext uri="{FF2B5EF4-FFF2-40B4-BE49-F238E27FC236}">
                <a16:creationId xmlns:a16="http://schemas.microsoft.com/office/drawing/2014/main" xmlns="" id="{F875D7A3-DD8D-4609-883E-BD623862FD86}"/>
              </a:ext>
            </a:extLst>
          </p:cNvPr>
          <p:cNvSpPr/>
          <p:nvPr/>
        </p:nvSpPr>
        <p:spPr>
          <a:xfrm>
            <a:off x="263435" y="4226626"/>
            <a:ext cx="1345112" cy="424732"/>
          </a:xfrm>
          <a:prstGeom prst="rect">
            <a:avLst/>
          </a:prstGeom>
        </p:spPr>
        <p:txBody>
          <a:bodyPr wrap="none">
            <a:spAutoFit/>
          </a:bodyPr>
          <a:lstStyle/>
          <a:p>
            <a:pPr lvl="0">
              <a:lnSpc>
                <a:spcPct val="90000"/>
              </a:lnSpc>
              <a:spcBef>
                <a:spcPts val="1000"/>
              </a:spcBef>
              <a:buClr>
                <a:srgbClr val="F38B00"/>
              </a:buClr>
            </a:pPr>
            <a:r>
              <a:rPr lang="en-US" sz="2400" dirty="0" smtClean="0">
                <a:solidFill>
                  <a:srgbClr val="EA1D76"/>
                </a:solidFill>
              </a:rPr>
              <a:t>CULTURA</a:t>
            </a:r>
            <a:endParaRPr lang="en-US" sz="2400" dirty="0">
              <a:solidFill>
                <a:srgbClr val="EA1D76"/>
              </a:solidFill>
            </a:endParaRPr>
          </a:p>
        </p:txBody>
      </p:sp>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3FB1D77-150F-4CA9-909A-AFD40970DE0F}"/>
              </a:ext>
            </a:extLst>
          </p:cNvPr>
          <p:cNvSpPr>
            <a:spLocks noGrp="1"/>
          </p:cNvSpPr>
          <p:nvPr>
            <p:ph type="body" sz="quarter" idx="20"/>
          </p:nvPr>
        </p:nvSpPr>
        <p:spPr>
          <a:xfrm>
            <a:off x="4046220" y="1867510"/>
            <a:ext cx="7520940" cy="4465557"/>
          </a:xfrm>
        </p:spPr>
        <p:txBody>
          <a:bodyPr/>
          <a:lstStyle/>
          <a:p>
            <a:pPr marL="0" indent="0" algn="just">
              <a:buNone/>
            </a:pPr>
            <a:r>
              <a:rPr lang="es-ES" dirty="0" smtClean="0"/>
              <a:t>Ayudándoles y educándoles para</a:t>
            </a:r>
            <a:r>
              <a:rPr lang="es-ES" dirty="0" smtClean="0"/>
              <a:t>:</a:t>
            </a:r>
          </a:p>
          <a:p>
            <a:pPr algn="just"/>
            <a:r>
              <a:rPr lang="es-ES" dirty="0"/>
              <a:t>Participar en planes y proyectos que beneficien a toda la comunidad</a:t>
            </a:r>
            <a:r>
              <a:rPr lang="es-ES" dirty="0" smtClean="0"/>
              <a:t>.</a:t>
            </a:r>
          </a:p>
          <a:p>
            <a:pPr algn="just"/>
            <a:r>
              <a:rPr lang="es-ES" dirty="0"/>
              <a:t>Cerrar la brecha entre las personas y los proveedores de servicios en la comunidad</a:t>
            </a:r>
            <a:r>
              <a:rPr lang="es-ES" dirty="0" smtClean="0"/>
              <a:t>.</a:t>
            </a:r>
          </a:p>
          <a:p>
            <a:pPr algn="just"/>
            <a:r>
              <a:rPr lang="es-ES" dirty="0"/>
              <a:t>Romper las barreras entre los grupos en conflicto</a:t>
            </a:r>
            <a:r>
              <a:rPr lang="es-ES" dirty="0" smtClean="0"/>
              <a:t>.</a:t>
            </a:r>
          </a:p>
          <a:p>
            <a:pPr algn="just"/>
            <a:r>
              <a:rPr lang="es-ES" dirty="0"/>
              <a:t>Facilitar la colaboración comunitaria y la ciudadanía activa</a:t>
            </a:r>
            <a:r>
              <a:rPr lang="es-ES" dirty="0" smtClean="0"/>
              <a:t>.</a:t>
            </a:r>
          </a:p>
          <a:p>
            <a:pPr algn="just"/>
            <a:r>
              <a:rPr lang="es-ES" dirty="0" smtClean="0"/>
              <a:t>Planificar </a:t>
            </a:r>
            <a:r>
              <a:rPr lang="es-ES" dirty="0"/>
              <a:t>eventos que unan a las personas (refugiados, comunidades de acogida y otros grupos étnicos) en </a:t>
            </a:r>
            <a:r>
              <a:rPr lang="es-ES" dirty="0" smtClean="0"/>
              <a:t>una </a:t>
            </a:r>
            <a:r>
              <a:rPr lang="es-ES" dirty="0" err="1" smtClean="0"/>
              <a:t>sóla</a:t>
            </a:r>
            <a:r>
              <a:rPr lang="es-ES" dirty="0" smtClean="0"/>
              <a:t> </a:t>
            </a:r>
            <a:r>
              <a:rPr lang="es-ES" dirty="0"/>
              <a:t>comunidad.</a:t>
            </a:r>
            <a:endParaRPr lang="en-IE" dirty="0"/>
          </a:p>
        </p:txBody>
      </p:sp>
      <p:sp>
        <p:nvSpPr>
          <p:cNvPr id="3" name="Text Placeholder 2">
            <a:extLst>
              <a:ext uri="{FF2B5EF4-FFF2-40B4-BE49-F238E27FC236}">
                <a16:creationId xmlns:a16="http://schemas.microsoft.com/office/drawing/2014/main" xmlns="" id="{2415960C-8125-4E45-A4C9-B4E515B0B066}"/>
              </a:ext>
            </a:extLst>
          </p:cNvPr>
          <p:cNvSpPr>
            <a:spLocks noGrp="1"/>
          </p:cNvSpPr>
          <p:nvPr>
            <p:ph type="body" sz="quarter" idx="21"/>
          </p:nvPr>
        </p:nvSpPr>
        <p:spPr>
          <a:xfrm>
            <a:off x="2495266" y="422910"/>
            <a:ext cx="8403792" cy="1185545"/>
          </a:xfrm>
        </p:spPr>
        <p:txBody>
          <a:bodyPr>
            <a:normAutofit fontScale="77500" lnSpcReduction="20000"/>
          </a:bodyPr>
          <a:lstStyle/>
          <a:p>
            <a:pPr algn="just"/>
            <a:r>
              <a:rPr lang="es-ES" dirty="0"/>
              <a:t>¿Cómo pueden los proveedores de servicios y educación promover y alentar a los refugiados y migrantes a convertirse en campeones comunitarios?</a:t>
            </a:r>
            <a:endParaRPr lang="en-IE" dirty="0"/>
          </a:p>
        </p:txBody>
      </p:sp>
      <p:pic>
        <p:nvPicPr>
          <p:cNvPr id="6" name="Picture Placeholder 7" descr="A group of people standing on top of a grass covered field&#10;&#10;Description automatically generated">
            <a:extLst>
              <a:ext uri="{FF2B5EF4-FFF2-40B4-BE49-F238E27FC236}">
                <a16:creationId xmlns:a16="http://schemas.microsoft.com/office/drawing/2014/main" xmlns="" id="{BD784203-EA76-47FE-BFC3-D7C8A3844EE3}"/>
              </a:ext>
            </a:extLst>
          </p:cNvPr>
          <p:cNvPicPr>
            <a:picLocks noChangeAspect="1"/>
          </p:cNvPicPr>
          <p:nvPr/>
        </p:nvPicPr>
        <p:blipFill>
          <a:blip r:embed="rId2">
            <a:extLst>
              <a:ext uri="{837473B0-CC2E-450A-ABE3-18F120FF3D39}">
                <a1611:picAttrSrcUrl xmlns:a1611="http://schemas.microsoft.com/office/drawing/2016/11/main" xmlns="" r:id="rId3"/>
              </a:ext>
            </a:extLst>
          </a:blip>
          <a:srcRect l="22064" r="22064"/>
          <a:stretch>
            <a:fillRect/>
          </a:stretch>
        </p:blipFill>
        <p:spPr>
          <a:xfrm flipH="1">
            <a:off x="1" y="1867510"/>
            <a:ext cx="3770868" cy="3849385"/>
          </a:xfrm>
          <a:prstGeom prst="rect">
            <a:avLst/>
          </a:prstGeom>
        </p:spPr>
      </p:pic>
    </p:spTree>
    <p:extLst>
      <p:ext uri="{BB962C8B-B14F-4D97-AF65-F5344CB8AC3E}">
        <p14:creationId xmlns:p14="http://schemas.microsoft.com/office/powerpoint/2010/main" val="2456590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317A659-318F-46A9-8969-71BB3908ABBA}"/>
              </a:ext>
            </a:extLst>
          </p:cNvPr>
          <p:cNvSpPr>
            <a:spLocks noGrp="1"/>
          </p:cNvSpPr>
          <p:nvPr>
            <p:ph type="body" sz="quarter" idx="20"/>
          </p:nvPr>
        </p:nvSpPr>
        <p:spPr>
          <a:xfrm>
            <a:off x="2495265" y="1303246"/>
            <a:ext cx="9380645" cy="5191306"/>
          </a:xfrm>
        </p:spPr>
        <p:txBody>
          <a:bodyPr/>
          <a:lstStyle/>
          <a:p>
            <a:pPr algn="just"/>
            <a:r>
              <a:rPr lang="es-ES" dirty="0"/>
              <a:t>El Fondo de Integración de Comunidades apoya a una variedad de organizaciones locales, incluidas organizaciones deportivas, organizaciones culturales, grupos religiosos y organizaciones voluntarias para derribar barreras dentro de las comunidades y llegar a miembros aislados de entornos irlandeses y migrantes, en particular nuestro segundo y tercer </a:t>
            </a:r>
            <a:r>
              <a:rPr lang="es-ES" dirty="0" smtClean="0"/>
              <a:t>crecimiento de </a:t>
            </a:r>
            <a:r>
              <a:rPr lang="es-ES" dirty="0"/>
              <a:t>generación de migrantes</a:t>
            </a:r>
            <a:r>
              <a:rPr lang="es-ES" dirty="0" smtClean="0"/>
              <a:t>.</a:t>
            </a:r>
          </a:p>
          <a:p>
            <a:pPr algn="just"/>
            <a:r>
              <a:rPr lang="es-ES" dirty="0"/>
              <a:t>El voluntariado está en el corazón de estas iniciativas y juega un papel clave en su éxito, de ahí la relevancia de este fondo para la Ciudadanía Activa</a:t>
            </a:r>
            <a:r>
              <a:rPr lang="es-ES" dirty="0" smtClean="0"/>
              <a:t>.</a:t>
            </a:r>
          </a:p>
          <a:p>
            <a:pPr algn="just"/>
            <a:r>
              <a:rPr lang="es-ES" dirty="0"/>
              <a:t>Los proyectos que reciben fondos son pequeños proyectos basados en la comunidad, con un </a:t>
            </a:r>
            <a:r>
              <a:rPr lang="es-ES" dirty="0" smtClean="0"/>
              <a:t>importe </a:t>
            </a:r>
            <a:r>
              <a:rPr lang="es-ES" dirty="0"/>
              <a:t>máximo de subvención de € </a:t>
            </a:r>
            <a:r>
              <a:rPr lang="es-ES" dirty="0" smtClean="0"/>
              <a:t>5000 </a:t>
            </a:r>
            <a:r>
              <a:rPr lang="es-ES" dirty="0"/>
              <a:t>y un </a:t>
            </a:r>
            <a:r>
              <a:rPr lang="es-ES" dirty="0" smtClean="0"/>
              <a:t>importe </a:t>
            </a:r>
            <a:r>
              <a:rPr lang="es-ES" dirty="0"/>
              <a:t>mínimo de subvención de € </a:t>
            </a:r>
            <a:r>
              <a:rPr lang="es-ES" dirty="0" smtClean="0"/>
              <a:t>1000 </a:t>
            </a:r>
            <a:r>
              <a:rPr lang="es-ES" dirty="0"/>
              <a:t>asignado a cualquier proyecto individual. Este año se recibieron 282 solicitudes y se financiaron </a:t>
            </a:r>
            <a:r>
              <a:rPr lang="es-ES" dirty="0" smtClean="0"/>
              <a:t>124 </a:t>
            </a:r>
            <a:r>
              <a:rPr lang="es-ES" dirty="0"/>
              <a:t>proyectos.</a:t>
            </a:r>
            <a:endParaRPr lang="en-IE" dirty="0"/>
          </a:p>
        </p:txBody>
      </p:sp>
      <p:sp>
        <p:nvSpPr>
          <p:cNvPr id="3" name="Text Placeholder 2">
            <a:extLst>
              <a:ext uri="{FF2B5EF4-FFF2-40B4-BE49-F238E27FC236}">
                <a16:creationId xmlns:a16="http://schemas.microsoft.com/office/drawing/2014/main" xmlns="" id="{A8CC9C4E-9C00-42E2-8761-6B0B31D99379}"/>
              </a:ext>
            </a:extLst>
          </p:cNvPr>
          <p:cNvSpPr>
            <a:spLocks noGrp="1"/>
          </p:cNvSpPr>
          <p:nvPr>
            <p:ph type="body" sz="quarter" idx="21"/>
          </p:nvPr>
        </p:nvSpPr>
        <p:spPr>
          <a:xfrm>
            <a:off x="2485521" y="248116"/>
            <a:ext cx="8403792" cy="857158"/>
          </a:xfrm>
        </p:spPr>
        <p:txBody>
          <a:bodyPr>
            <a:normAutofit fontScale="92500"/>
          </a:bodyPr>
          <a:lstStyle/>
          <a:p>
            <a:r>
              <a:rPr lang="es-ES" dirty="0"/>
              <a:t>Fondo de Integración de Comunidades - Irlanda</a:t>
            </a:r>
            <a:endParaRPr lang="en-IE" dirty="0"/>
          </a:p>
        </p:txBody>
      </p:sp>
      <p:sp>
        <p:nvSpPr>
          <p:cNvPr id="4" name="TextBox 3">
            <a:extLst>
              <a:ext uri="{FF2B5EF4-FFF2-40B4-BE49-F238E27FC236}">
                <a16:creationId xmlns:a16="http://schemas.microsoft.com/office/drawing/2014/main" xmlns="" id="{C7BACEC1-B10D-45B0-A28A-D413D6AD83F3}"/>
              </a:ext>
            </a:extLst>
          </p:cNvPr>
          <p:cNvSpPr txBox="1"/>
          <p:nvPr/>
        </p:nvSpPr>
        <p:spPr>
          <a:xfrm>
            <a:off x="1" y="742679"/>
            <a:ext cx="4629676" cy="461665"/>
          </a:xfrm>
          <a:prstGeom prst="rect">
            <a:avLst/>
          </a:prstGeom>
          <a:solidFill>
            <a:srgbClr val="F38B00"/>
          </a:solidFill>
        </p:spPr>
        <p:txBody>
          <a:bodyPr wrap="square" rtlCol="0">
            <a:spAutoFit/>
          </a:bodyPr>
          <a:lstStyle/>
          <a:p>
            <a:r>
              <a:rPr lang="en-IE" sz="2400" dirty="0">
                <a:solidFill>
                  <a:schemeClr val="bg1"/>
                </a:solidFill>
              </a:rPr>
              <a:t> </a:t>
            </a:r>
            <a:r>
              <a:rPr lang="en-IE" sz="2400" dirty="0" smtClean="0">
                <a:solidFill>
                  <a:schemeClr val="bg1"/>
                </a:solidFill>
              </a:rPr>
              <a:t>      </a:t>
            </a:r>
            <a:r>
              <a:rPr lang="en-IE" sz="2000" dirty="0" smtClean="0">
                <a:solidFill>
                  <a:schemeClr val="bg1"/>
                </a:solidFill>
              </a:rPr>
              <a:t>OPORTUNIDADES de FINANCIACIÓN</a:t>
            </a:r>
            <a:endParaRPr lang="en-IE" sz="2000" dirty="0">
              <a:solidFill>
                <a:schemeClr val="bg1"/>
              </a:solidFill>
            </a:endParaRPr>
          </a:p>
        </p:txBody>
      </p:sp>
      <p:grpSp>
        <p:nvGrpSpPr>
          <p:cNvPr id="5" name="Google Shape;617;p39">
            <a:extLst>
              <a:ext uri="{FF2B5EF4-FFF2-40B4-BE49-F238E27FC236}">
                <a16:creationId xmlns:a16="http://schemas.microsoft.com/office/drawing/2014/main" xmlns="" id="{7D327A68-6185-4F5A-946D-19CEC3B7A783}"/>
              </a:ext>
            </a:extLst>
          </p:cNvPr>
          <p:cNvGrpSpPr/>
          <p:nvPr/>
        </p:nvGrpSpPr>
        <p:grpSpPr>
          <a:xfrm>
            <a:off x="94252" y="799003"/>
            <a:ext cx="397136" cy="305017"/>
            <a:chOff x="568950" y="3686775"/>
            <a:chExt cx="472500" cy="362900"/>
          </a:xfrm>
        </p:grpSpPr>
        <p:sp>
          <p:nvSpPr>
            <p:cNvPr id="6" name="Google Shape;618;p39">
              <a:extLst>
                <a:ext uri="{FF2B5EF4-FFF2-40B4-BE49-F238E27FC236}">
                  <a16:creationId xmlns:a16="http://schemas.microsoft.com/office/drawing/2014/main" xmlns="" id="{3E9015CE-E1FB-453E-894E-50C7FF2275A0}"/>
                </a:ext>
              </a:extLst>
            </p:cNvPr>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9;p39">
              <a:extLst>
                <a:ext uri="{FF2B5EF4-FFF2-40B4-BE49-F238E27FC236}">
                  <a16:creationId xmlns:a16="http://schemas.microsoft.com/office/drawing/2014/main" xmlns="" id="{447C8A14-6798-4CB0-9713-B7DF6C6A4618}"/>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20;p39">
              <a:extLst>
                <a:ext uri="{FF2B5EF4-FFF2-40B4-BE49-F238E27FC236}">
                  <a16:creationId xmlns:a16="http://schemas.microsoft.com/office/drawing/2014/main" xmlns="" id="{3AD34DF3-4324-4C2F-A228-2226DE416135}"/>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xmlns="" id="{C32E80E2-85C9-4276-95B2-E1734B081BEB}"/>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0745131" y="151099"/>
            <a:ext cx="1345819" cy="672349"/>
          </a:xfrm>
          <a:prstGeom prst="rect">
            <a:avLst/>
          </a:prstGeom>
        </p:spPr>
      </p:pic>
      <p:sp>
        <p:nvSpPr>
          <p:cNvPr id="10" name="Rectangle 9">
            <a:extLst>
              <a:ext uri="{FF2B5EF4-FFF2-40B4-BE49-F238E27FC236}">
                <a16:creationId xmlns:a16="http://schemas.microsoft.com/office/drawing/2014/main" xmlns="" id="{8629893A-132C-4626-903D-00BC7CE153DA}"/>
              </a:ext>
            </a:extLst>
          </p:cNvPr>
          <p:cNvSpPr/>
          <p:nvPr/>
        </p:nvSpPr>
        <p:spPr>
          <a:xfrm>
            <a:off x="2851786" y="6374832"/>
            <a:ext cx="3555782" cy="246221"/>
          </a:xfrm>
          <a:prstGeom prst="rect">
            <a:avLst/>
          </a:prstGeom>
        </p:spPr>
        <p:txBody>
          <a:bodyPr wrap="none">
            <a:spAutoFit/>
          </a:bodyPr>
          <a:lstStyle/>
          <a:p>
            <a:r>
              <a:rPr lang="en-IE" sz="1000" dirty="0"/>
              <a:t>Source: </a:t>
            </a:r>
            <a:r>
              <a:rPr lang="en-IE" sz="1000" dirty="0">
                <a:hlinkClick r:id="rId4"/>
              </a:rPr>
              <a:t>http://www.integration.ie/en/ISEC/Pages/WP19000006</a:t>
            </a:r>
            <a:r>
              <a:rPr lang="en-IE" sz="1000" dirty="0"/>
              <a:t> </a:t>
            </a:r>
          </a:p>
        </p:txBody>
      </p:sp>
    </p:spTree>
    <p:extLst>
      <p:ext uri="{BB962C8B-B14F-4D97-AF65-F5344CB8AC3E}">
        <p14:creationId xmlns:p14="http://schemas.microsoft.com/office/powerpoint/2010/main" val="2788162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26A201D-78BA-4C26-AF74-D170DA207F81}"/>
              </a:ext>
            </a:extLst>
          </p:cNvPr>
          <p:cNvSpPr>
            <a:spLocks noGrp="1"/>
          </p:cNvSpPr>
          <p:nvPr>
            <p:ph type="body" sz="quarter" idx="16"/>
          </p:nvPr>
        </p:nvSpPr>
        <p:spPr/>
        <p:txBody>
          <a:bodyPr/>
          <a:lstStyle/>
          <a:p>
            <a:r>
              <a:rPr lang="en-IE" dirty="0" smtClean="0"/>
              <a:t>EN ESTA SECCIÓN:</a:t>
            </a:r>
            <a:endParaRPr lang="en-IE" dirty="0"/>
          </a:p>
          <a:p>
            <a:endParaRPr lang="en-IE" dirty="0"/>
          </a:p>
        </p:txBody>
      </p:sp>
      <p:sp>
        <p:nvSpPr>
          <p:cNvPr id="3" name="Text Placeholder 2">
            <a:extLst>
              <a:ext uri="{FF2B5EF4-FFF2-40B4-BE49-F238E27FC236}">
                <a16:creationId xmlns:a16="http://schemas.microsoft.com/office/drawing/2014/main" xmlns="" id="{19848A10-858E-4AB2-A9AE-C10CD35443F8}"/>
              </a:ext>
            </a:extLst>
          </p:cNvPr>
          <p:cNvSpPr>
            <a:spLocks noGrp="1"/>
          </p:cNvSpPr>
          <p:nvPr>
            <p:ph type="body" sz="quarter" idx="17"/>
          </p:nvPr>
        </p:nvSpPr>
        <p:spPr>
          <a:xfrm>
            <a:off x="6217920" y="1846203"/>
            <a:ext cx="5835534" cy="3947440"/>
          </a:xfrm>
        </p:spPr>
        <p:txBody>
          <a:bodyPr/>
          <a:lstStyle/>
          <a:p>
            <a:pPr algn="just"/>
            <a:r>
              <a:rPr lang="es-ES" dirty="0"/>
              <a:t>Orientar a los refugiados en sus nuevas comunidades de acogida es una de las primeras y más importantes acciones que deben realizarse</a:t>
            </a:r>
            <a:r>
              <a:rPr lang="es-ES" dirty="0" smtClean="0"/>
              <a:t>.</a:t>
            </a:r>
          </a:p>
          <a:p>
            <a:pPr algn="just"/>
            <a:endParaRPr lang="en-IE" sz="1200" dirty="0"/>
          </a:p>
          <a:p>
            <a:pPr algn="l"/>
            <a:r>
              <a:rPr lang="es-ES" dirty="0"/>
              <a:t>Las guías de orientación, la tecnología y los programas de </a:t>
            </a:r>
            <a:r>
              <a:rPr lang="es-ES" dirty="0" smtClean="0"/>
              <a:t>amigos anfitriones tienen </a:t>
            </a:r>
            <a:r>
              <a:rPr lang="es-ES" dirty="0"/>
              <a:t>un papel clave que desempeñar. En esta sección, los proveedores de servicios y educación obtendrán una idea de cómo crearlos y utilizarlos.</a:t>
            </a:r>
            <a:endParaRPr lang="en-IE" dirty="0"/>
          </a:p>
        </p:txBody>
      </p:sp>
      <p:sp>
        <p:nvSpPr>
          <p:cNvPr id="6" name="Text Placeholder 5">
            <a:extLst>
              <a:ext uri="{FF2B5EF4-FFF2-40B4-BE49-F238E27FC236}">
                <a16:creationId xmlns:a16="http://schemas.microsoft.com/office/drawing/2014/main" xmlns="" id="{CF2FA324-122C-4AD1-A9F2-E804F5D66E4F}"/>
              </a:ext>
            </a:extLst>
          </p:cNvPr>
          <p:cNvSpPr>
            <a:spLocks noGrp="1"/>
          </p:cNvSpPr>
          <p:nvPr>
            <p:ph type="body" sz="quarter" idx="13"/>
          </p:nvPr>
        </p:nvSpPr>
        <p:spPr/>
        <p:txBody>
          <a:bodyPr>
            <a:normAutofit/>
          </a:bodyPr>
          <a:lstStyle/>
          <a:p>
            <a:r>
              <a:rPr lang="en-US" sz="3600" i="0" dirty="0"/>
              <a:t>1.3 </a:t>
            </a:r>
            <a:r>
              <a:rPr lang="es-ES" sz="3600" i="0" dirty="0" smtClean="0"/>
              <a:t>Buenas </a:t>
            </a:r>
            <a:r>
              <a:rPr lang="es-ES" sz="3600" i="0" dirty="0"/>
              <a:t>prácticas para orientar nuevas comunidades</a:t>
            </a:r>
            <a:endParaRPr lang="en-IE" dirty="0"/>
          </a:p>
        </p:txBody>
      </p:sp>
      <p:sp>
        <p:nvSpPr>
          <p:cNvPr id="7" name="TextBox 6">
            <a:extLst>
              <a:ext uri="{FF2B5EF4-FFF2-40B4-BE49-F238E27FC236}">
                <a16:creationId xmlns:a16="http://schemas.microsoft.com/office/drawing/2014/main" xmlns=""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smtClean="0">
                <a:solidFill>
                  <a:schemeClr val="bg1"/>
                </a:solidFill>
              </a:rPr>
              <a:t>CIUDADANÍA</a:t>
            </a:r>
            <a:endParaRPr lang="en-IE" sz="3200" dirty="0">
              <a:solidFill>
                <a:schemeClr val="bg1"/>
              </a:solidFill>
            </a:endParaRPr>
          </a:p>
        </p:txBody>
      </p:sp>
    </p:spTree>
    <p:extLst>
      <p:ext uri="{BB962C8B-B14F-4D97-AF65-F5344CB8AC3E}">
        <p14:creationId xmlns:p14="http://schemas.microsoft.com/office/powerpoint/2010/main" val="1957804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77F9AA-523C-4756-8D43-0BAFD20DE400}"/>
              </a:ext>
            </a:extLst>
          </p:cNvPr>
          <p:cNvSpPr>
            <a:spLocks noGrp="1"/>
          </p:cNvSpPr>
          <p:nvPr>
            <p:ph type="body" sz="quarter" idx="20"/>
          </p:nvPr>
        </p:nvSpPr>
        <p:spPr>
          <a:xfrm>
            <a:off x="5915378" y="2157413"/>
            <a:ext cx="5971822" cy="3870854"/>
          </a:xfrm>
        </p:spPr>
        <p:txBody>
          <a:bodyPr/>
          <a:lstStyle/>
          <a:p>
            <a:pPr algn="just"/>
            <a:r>
              <a:rPr lang="es-ES" dirty="0" smtClean="0"/>
              <a:t>“Estas </a:t>
            </a:r>
            <a:r>
              <a:rPr lang="es-ES" dirty="0"/>
              <a:t>personas (migrantes / refugiados) provienen de </a:t>
            </a:r>
            <a:r>
              <a:rPr lang="es-ES" dirty="0" smtClean="0"/>
              <a:t>zonas de </a:t>
            </a:r>
            <a:r>
              <a:rPr lang="es-ES" dirty="0" smtClean="0"/>
              <a:t>conflictos </a:t>
            </a:r>
            <a:r>
              <a:rPr lang="es-ES" dirty="0"/>
              <a:t>e incertidumbres, han visto a miembros de su familia asesinados y </a:t>
            </a:r>
            <a:r>
              <a:rPr lang="es-ES" dirty="0" smtClean="0"/>
              <a:t>han perdido sus </a:t>
            </a:r>
            <a:r>
              <a:rPr lang="es-ES" dirty="0"/>
              <a:t>hogares. Todo lo que buscan es seguridad mientras llegan a un lugar del que no saben nada</a:t>
            </a:r>
            <a:r>
              <a:rPr lang="es-ES" dirty="0" smtClean="0"/>
              <a:t>.</a:t>
            </a:r>
          </a:p>
          <a:p>
            <a:pPr algn="just"/>
            <a:r>
              <a:rPr lang="es-ES" dirty="0"/>
              <a:t>No saben si son bienvenidos. Necesitamos construir esa seguridad y confianza para ellos y </a:t>
            </a:r>
            <a:r>
              <a:rPr lang="es-ES" dirty="0" smtClean="0"/>
              <a:t>solo se puede hacer involucrándose</a:t>
            </a:r>
            <a:r>
              <a:rPr lang="es-ES" dirty="0"/>
              <a:t>, conociendo gente y construyendo relaciones ”.</a:t>
            </a:r>
            <a:endParaRPr lang="en-IE" dirty="0"/>
          </a:p>
        </p:txBody>
      </p:sp>
      <p:sp>
        <p:nvSpPr>
          <p:cNvPr id="3" name="Picture Placeholder 2">
            <a:extLst>
              <a:ext uri="{FF2B5EF4-FFF2-40B4-BE49-F238E27FC236}">
                <a16:creationId xmlns:a16="http://schemas.microsoft.com/office/drawing/2014/main" xmlns="" id="{BA10BD75-223D-4F21-9570-EAF8F3C20090}"/>
              </a:ext>
            </a:extLst>
          </p:cNvPr>
          <p:cNvSpPr>
            <a:spLocks noGrp="1"/>
          </p:cNvSpPr>
          <p:nvPr>
            <p:ph type="pic" sz="quarter" idx="21"/>
          </p:nvPr>
        </p:nvSpPr>
        <p:spPr/>
      </p:sp>
      <p:sp>
        <p:nvSpPr>
          <p:cNvPr id="4" name="Text Placeholder 3">
            <a:extLst>
              <a:ext uri="{FF2B5EF4-FFF2-40B4-BE49-F238E27FC236}">
                <a16:creationId xmlns:a16="http://schemas.microsoft.com/office/drawing/2014/main" xmlns="" id="{240A2ABD-0E67-4F6C-84EA-0D2FA7B5E424}"/>
              </a:ext>
            </a:extLst>
          </p:cNvPr>
          <p:cNvSpPr>
            <a:spLocks noGrp="1"/>
          </p:cNvSpPr>
          <p:nvPr>
            <p:ph type="body" sz="quarter" idx="22"/>
          </p:nvPr>
        </p:nvSpPr>
        <p:spPr>
          <a:xfrm>
            <a:off x="5577840" y="722970"/>
            <a:ext cx="6512560" cy="1220937"/>
          </a:xfrm>
        </p:spPr>
        <p:txBody>
          <a:bodyPr>
            <a:normAutofit fontScale="92500" lnSpcReduction="10000"/>
          </a:bodyPr>
          <a:lstStyle/>
          <a:p>
            <a:r>
              <a:rPr lang="en-IE" sz="4600" dirty="0" err="1"/>
              <a:t>Mairead</a:t>
            </a:r>
            <a:r>
              <a:rPr lang="en-IE" sz="4600" dirty="0"/>
              <a:t> </a:t>
            </a:r>
            <a:r>
              <a:rPr lang="en-IE" sz="4600" dirty="0" err="1"/>
              <a:t>Horkan</a:t>
            </a:r>
            <a:r>
              <a:rPr lang="en-IE" sz="4600" dirty="0"/>
              <a:t>, </a:t>
            </a:r>
            <a:r>
              <a:rPr lang="en-IE" sz="4600" dirty="0" err="1"/>
              <a:t>Programa</a:t>
            </a:r>
            <a:r>
              <a:rPr lang="en-IE" sz="4600" dirty="0"/>
              <a:t> </a:t>
            </a:r>
            <a:r>
              <a:rPr lang="en-IE" sz="4600" dirty="0" err="1"/>
              <a:t>Failte</a:t>
            </a:r>
            <a:r>
              <a:rPr lang="en-IE" sz="4600" dirty="0"/>
              <a:t> </a:t>
            </a:r>
            <a:r>
              <a:rPr lang="en-IE" sz="4600" dirty="0" err="1"/>
              <a:t>Isteach</a:t>
            </a:r>
            <a:r>
              <a:rPr lang="en-IE" sz="4600" dirty="0"/>
              <a:t>, </a:t>
            </a:r>
            <a:r>
              <a:rPr lang="en-IE" sz="4600" dirty="0" err="1"/>
              <a:t>Irlanda</a:t>
            </a:r>
            <a:r>
              <a:rPr lang="en-IE" dirty="0" smtClean="0"/>
              <a:t> </a:t>
            </a:r>
            <a:endParaRPr lang="en-IE" dirty="0"/>
          </a:p>
        </p:txBody>
      </p:sp>
      <p:pic>
        <p:nvPicPr>
          <p:cNvPr id="5" name="Picture Placeholder 6" descr="A person smiling for the camera&#10;&#10;Description automatically generated">
            <a:extLst>
              <a:ext uri="{FF2B5EF4-FFF2-40B4-BE49-F238E27FC236}">
                <a16:creationId xmlns:a16="http://schemas.microsoft.com/office/drawing/2014/main" xmlns="" id="{6431A076-617F-44D1-A739-33A22FF0D4BB}"/>
              </a:ext>
            </a:extLst>
          </p:cNvPr>
          <p:cNvPicPr>
            <a:picLocks noChangeAspect="1"/>
          </p:cNvPicPr>
          <p:nvPr/>
        </p:nvPicPr>
        <p:blipFill>
          <a:blip r:embed="rId2"/>
          <a:srcRect t="15780" b="15780"/>
          <a:stretch>
            <a:fillRect/>
          </a:stretch>
        </p:blipFill>
        <p:spPr>
          <a:xfrm flipH="1">
            <a:off x="608086" y="1265867"/>
            <a:ext cx="5081078" cy="5156998"/>
          </a:xfrm>
          <a:prstGeom prst="ellipse">
            <a:avLst/>
          </a:prstGeom>
        </p:spPr>
      </p:pic>
      <p:sp>
        <p:nvSpPr>
          <p:cNvPr id="6" name="TextBox 5">
            <a:extLst>
              <a:ext uri="{FF2B5EF4-FFF2-40B4-BE49-F238E27FC236}">
                <a16:creationId xmlns:a16="http://schemas.microsoft.com/office/drawing/2014/main" xmlns="" id="{1AA617D3-C6B1-4E54-886E-3F36C267BBFD}"/>
              </a:ext>
            </a:extLst>
          </p:cNvPr>
          <p:cNvSpPr txBox="1"/>
          <p:nvPr/>
        </p:nvSpPr>
        <p:spPr>
          <a:xfrm>
            <a:off x="-1" y="377190"/>
            <a:ext cx="5113867" cy="461665"/>
          </a:xfrm>
          <a:prstGeom prst="rect">
            <a:avLst/>
          </a:prstGeom>
          <a:solidFill>
            <a:srgbClr val="EA1D76"/>
          </a:solidFill>
        </p:spPr>
        <p:txBody>
          <a:bodyPr wrap="square" rtlCol="0">
            <a:spAutoFit/>
          </a:bodyPr>
          <a:lstStyle/>
          <a:p>
            <a:r>
              <a:rPr lang="es-ES" sz="2400" dirty="0">
                <a:solidFill>
                  <a:schemeClr val="bg1"/>
                </a:solidFill>
              </a:rPr>
              <a:t>Información del proveedor de servicios</a:t>
            </a:r>
            <a:endParaRPr lang="en-IE" sz="2400" dirty="0">
              <a:solidFill>
                <a:schemeClr val="bg1"/>
              </a:solidFill>
            </a:endParaRPr>
          </a:p>
        </p:txBody>
      </p:sp>
      <p:pic>
        <p:nvPicPr>
          <p:cNvPr id="7" name="Picture 6">
            <a:extLst>
              <a:ext uri="{FF2B5EF4-FFF2-40B4-BE49-F238E27FC236}">
                <a16:creationId xmlns:a16="http://schemas.microsoft.com/office/drawing/2014/main" xmlns="" id="{D060F8BD-83C2-49D2-AFBB-438D0A1FF3B3}"/>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5445" y="5909289"/>
            <a:ext cx="1165282" cy="582156"/>
          </a:xfrm>
          <a:prstGeom prst="rect">
            <a:avLst/>
          </a:prstGeom>
        </p:spPr>
      </p:pic>
    </p:spTree>
    <p:extLst>
      <p:ext uri="{BB962C8B-B14F-4D97-AF65-F5344CB8AC3E}">
        <p14:creationId xmlns:p14="http://schemas.microsoft.com/office/powerpoint/2010/main" val="2403405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3DD8972-CC4F-44C1-A636-BA1796558EA3}"/>
              </a:ext>
            </a:extLst>
          </p:cNvPr>
          <p:cNvSpPr>
            <a:spLocks noGrp="1"/>
          </p:cNvSpPr>
          <p:nvPr>
            <p:ph type="body" sz="quarter" idx="20"/>
          </p:nvPr>
        </p:nvSpPr>
        <p:spPr>
          <a:xfrm>
            <a:off x="3140974" y="1188106"/>
            <a:ext cx="8858250" cy="5359450"/>
          </a:xfrm>
        </p:spPr>
        <p:txBody>
          <a:bodyPr/>
          <a:lstStyle/>
          <a:p>
            <a:pPr marL="0" indent="0" algn="just">
              <a:buNone/>
            </a:pPr>
            <a:r>
              <a:rPr lang="es-ES" dirty="0"/>
              <a:t>Los proveedores de servicios incluyen que los educadores de adultos tienen un papel clave que desempeñar en la orientación de los refugiados en sus nuevos países de acogida y la creación de una guía de orientación local es un buen primer paso</a:t>
            </a:r>
            <a:r>
              <a:rPr lang="es-ES" dirty="0" smtClean="0"/>
              <a:t>.</a:t>
            </a:r>
          </a:p>
          <a:p>
            <a:pPr marL="0" indent="0" algn="just">
              <a:buNone/>
            </a:pPr>
            <a:r>
              <a:rPr lang="es-ES" dirty="0"/>
              <a:t>La colaboración con funcionarios gubernamentales, la agencia local de gestión de refugiados, otras partes interesadas y miembros de los socios de la comunidad de acogida es clave para crear una guía integral de valor</a:t>
            </a:r>
            <a:r>
              <a:rPr lang="es-ES" dirty="0" smtClean="0"/>
              <a:t>.</a:t>
            </a:r>
          </a:p>
          <a:p>
            <a:pPr marL="0" indent="0" algn="just">
              <a:buNone/>
            </a:pPr>
            <a:r>
              <a:rPr lang="en-IE" dirty="0">
                <a:solidFill>
                  <a:srgbClr val="EA1D76"/>
                </a:solidFill>
              </a:rPr>
              <a:t>Consejos</a:t>
            </a:r>
            <a:r>
              <a:rPr lang="en-IE" dirty="0" smtClean="0">
                <a:solidFill>
                  <a:srgbClr val="EA1D76"/>
                </a:solidFill>
              </a:rPr>
              <a:t>:</a:t>
            </a:r>
          </a:p>
          <a:p>
            <a:pPr algn="just"/>
            <a:r>
              <a:rPr lang="es-ES" dirty="0"/>
              <a:t>Considere asociarse con un escritor local para asegurarse de que la información se transmita de la manera más simple y clara posible</a:t>
            </a:r>
            <a:r>
              <a:rPr lang="es-ES" dirty="0" smtClean="0"/>
              <a:t>.</a:t>
            </a:r>
          </a:p>
          <a:p>
            <a:pPr algn="just"/>
            <a:r>
              <a:rPr lang="es-ES" dirty="0"/>
              <a:t>Consulte a un grupo de refugiados u otras personas de diferentes culturas cuando diseñe el contenido para asegurarse de abordar los temas en un tono culturalmente apropiado.</a:t>
            </a:r>
            <a:endParaRPr lang="en-IE" dirty="0"/>
          </a:p>
        </p:txBody>
      </p:sp>
      <p:sp>
        <p:nvSpPr>
          <p:cNvPr id="3" name="Text Placeholder 2">
            <a:extLst>
              <a:ext uri="{FF2B5EF4-FFF2-40B4-BE49-F238E27FC236}">
                <a16:creationId xmlns:a16="http://schemas.microsoft.com/office/drawing/2014/main" xmlns="" id="{8AECBB3A-B887-4AFE-BD75-ECF1CD6632E9}"/>
              </a:ext>
            </a:extLst>
          </p:cNvPr>
          <p:cNvSpPr>
            <a:spLocks noGrp="1"/>
          </p:cNvSpPr>
          <p:nvPr>
            <p:ph type="body" sz="quarter" idx="21"/>
          </p:nvPr>
        </p:nvSpPr>
        <p:spPr>
          <a:xfrm>
            <a:off x="2596866" y="459951"/>
            <a:ext cx="8403792" cy="525078"/>
          </a:xfrm>
        </p:spPr>
        <p:txBody>
          <a:bodyPr>
            <a:noAutofit/>
          </a:bodyPr>
          <a:lstStyle/>
          <a:p>
            <a:pPr algn="ctr"/>
            <a:r>
              <a:rPr lang="es-ES" sz="4000" dirty="0"/>
              <a:t>Crear una guía de orientación</a:t>
            </a:r>
            <a:endParaRPr lang="en-IE" sz="4000" dirty="0"/>
          </a:p>
        </p:txBody>
      </p:sp>
      <p:pic>
        <p:nvPicPr>
          <p:cNvPr id="5" name="Picture 4" descr="A picture containing clock, drawing&#10;&#10;Description automatically generated">
            <a:extLst>
              <a:ext uri="{FF2B5EF4-FFF2-40B4-BE49-F238E27FC236}">
                <a16:creationId xmlns:a16="http://schemas.microsoft.com/office/drawing/2014/main" xmlns="" id="{7C257A1F-7778-4E0C-94E1-4F85ABCCEA5D}"/>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0" y="2573867"/>
            <a:ext cx="3083502" cy="2512483"/>
          </a:xfrm>
          <a:prstGeom prst="rect">
            <a:avLst/>
          </a:prstGeom>
        </p:spPr>
      </p:pic>
    </p:spTree>
    <p:extLst>
      <p:ext uri="{BB962C8B-B14F-4D97-AF65-F5344CB8AC3E}">
        <p14:creationId xmlns:p14="http://schemas.microsoft.com/office/powerpoint/2010/main" val="4154721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3DD8972-CC4F-44C1-A636-BA1796558EA3}"/>
              </a:ext>
            </a:extLst>
          </p:cNvPr>
          <p:cNvSpPr>
            <a:spLocks noGrp="1"/>
          </p:cNvSpPr>
          <p:nvPr>
            <p:ph type="body" sz="quarter" idx="20"/>
          </p:nvPr>
        </p:nvSpPr>
        <p:spPr>
          <a:xfrm>
            <a:off x="3188970" y="1492905"/>
            <a:ext cx="8858250" cy="5212695"/>
          </a:xfrm>
        </p:spPr>
        <p:txBody>
          <a:bodyPr/>
          <a:lstStyle/>
          <a:p>
            <a:pPr marL="0" indent="0" algn="just">
              <a:buNone/>
            </a:pPr>
            <a:r>
              <a:rPr lang="es-ES" dirty="0"/>
              <a:t>Un prólogo que explica el propósito de la guía. Es posible que desee </a:t>
            </a:r>
            <a:r>
              <a:rPr lang="es-ES" dirty="0" smtClean="0"/>
              <a:t>explicar, </a:t>
            </a:r>
            <a:r>
              <a:rPr lang="es-ES" dirty="0"/>
              <a:t>que las costumbres y los comportamientos descritos en la guía </a:t>
            </a:r>
            <a:r>
              <a:rPr lang="es-ES" dirty="0" smtClean="0"/>
              <a:t>indican cómo actúan </a:t>
            </a:r>
            <a:r>
              <a:rPr lang="es-ES" dirty="0"/>
              <a:t>la mayoría de las personas (¡la mayoría de las veces</a:t>
            </a:r>
            <a:r>
              <a:rPr lang="es-ES" dirty="0" smtClean="0"/>
              <a:t>!).</a:t>
            </a:r>
          </a:p>
          <a:p>
            <a:pPr marL="0" indent="0" algn="just">
              <a:buNone/>
            </a:pPr>
            <a:r>
              <a:rPr lang="en-IE" dirty="0"/>
              <a:t>Información </a:t>
            </a:r>
            <a:r>
              <a:rPr lang="es-ES" dirty="0" smtClean="0"/>
              <a:t>sobre:</a:t>
            </a:r>
          </a:p>
          <a:p>
            <a:pPr algn="just"/>
            <a:r>
              <a:rPr lang="es-ES" dirty="0" smtClean="0"/>
              <a:t>Normas sociales y expectativas</a:t>
            </a:r>
          </a:p>
          <a:p>
            <a:pPr algn="just"/>
            <a:r>
              <a:rPr lang="es-ES" dirty="0" smtClean="0"/>
              <a:t>Vida comunitaria</a:t>
            </a:r>
          </a:p>
          <a:p>
            <a:pPr algn="just"/>
            <a:r>
              <a:rPr lang="es-ES" dirty="0" smtClean="0"/>
              <a:t>Transporte público</a:t>
            </a:r>
          </a:p>
          <a:p>
            <a:pPr algn="just"/>
            <a:r>
              <a:rPr lang="es-ES" dirty="0" smtClean="0"/>
              <a:t>Fiestas nacionales / fiestas</a:t>
            </a:r>
          </a:p>
          <a:p>
            <a:pPr algn="just"/>
            <a:r>
              <a:rPr lang="es-ES" dirty="0" smtClean="0"/>
              <a:t>Comidas y compras</a:t>
            </a:r>
          </a:p>
          <a:p>
            <a:pPr algn="just"/>
            <a:r>
              <a:rPr lang="es-ES" dirty="0" smtClean="0"/>
              <a:t>Leyes </a:t>
            </a:r>
            <a:r>
              <a:rPr lang="es-ES" dirty="0"/>
              <a:t>que protegen las libertades </a:t>
            </a:r>
            <a:r>
              <a:rPr lang="es-ES" dirty="0" smtClean="0"/>
              <a:t>personales</a:t>
            </a:r>
          </a:p>
          <a:p>
            <a:pPr algn="just"/>
            <a:r>
              <a:rPr lang="es-ES" dirty="0" smtClean="0"/>
              <a:t>Servicios de emergencia</a:t>
            </a:r>
            <a:endParaRPr lang="es-ES" dirty="0"/>
          </a:p>
        </p:txBody>
      </p:sp>
      <p:sp>
        <p:nvSpPr>
          <p:cNvPr id="3" name="Text Placeholder 2">
            <a:extLst>
              <a:ext uri="{FF2B5EF4-FFF2-40B4-BE49-F238E27FC236}">
                <a16:creationId xmlns:a16="http://schemas.microsoft.com/office/drawing/2014/main" xmlns="" id="{8AECBB3A-B887-4AFE-BD75-ECF1CD6632E9}"/>
              </a:ext>
            </a:extLst>
          </p:cNvPr>
          <p:cNvSpPr>
            <a:spLocks noGrp="1"/>
          </p:cNvSpPr>
          <p:nvPr>
            <p:ph type="body" sz="quarter" idx="21"/>
          </p:nvPr>
        </p:nvSpPr>
        <p:spPr>
          <a:xfrm>
            <a:off x="2495266" y="682717"/>
            <a:ext cx="8403792" cy="857158"/>
          </a:xfrm>
        </p:spPr>
        <p:txBody>
          <a:bodyPr/>
          <a:lstStyle/>
          <a:p>
            <a:r>
              <a:rPr lang="es-ES" dirty="0"/>
              <a:t>Guía de orientación: contenido clave</a:t>
            </a:r>
            <a:endParaRPr lang="en-IE" dirty="0"/>
          </a:p>
        </p:txBody>
      </p:sp>
      <p:pic>
        <p:nvPicPr>
          <p:cNvPr id="5" name="Picture 4" descr="A picture containing clock, drawing&#10;&#10;Description automatically generated">
            <a:extLst>
              <a:ext uri="{FF2B5EF4-FFF2-40B4-BE49-F238E27FC236}">
                <a16:creationId xmlns:a16="http://schemas.microsoft.com/office/drawing/2014/main" xmlns="" id="{7C257A1F-7778-4E0C-94E1-4F85ABCCEA5D}"/>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0" y="2727792"/>
            <a:ext cx="3066910" cy="2498964"/>
          </a:xfrm>
          <a:prstGeom prst="rect">
            <a:avLst/>
          </a:prstGeom>
        </p:spPr>
      </p:pic>
    </p:spTree>
    <p:extLst>
      <p:ext uri="{BB962C8B-B14F-4D97-AF65-F5344CB8AC3E}">
        <p14:creationId xmlns:p14="http://schemas.microsoft.com/office/powerpoint/2010/main" val="2894946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AA9CEA63-2A33-401F-A86B-9D6F9DEA4173}"/>
              </a:ext>
            </a:extLst>
          </p:cNvPr>
          <p:cNvSpPr>
            <a:spLocks noGrp="1"/>
          </p:cNvSpPr>
          <p:nvPr>
            <p:ph type="pic" sz="quarter" idx="15"/>
          </p:nvPr>
        </p:nvSpPr>
        <p:spPr/>
      </p:sp>
      <p:sp>
        <p:nvSpPr>
          <p:cNvPr id="3" name="Text Placeholder 2">
            <a:extLst>
              <a:ext uri="{FF2B5EF4-FFF2-40B4-BE49-F238E27FC236}">
                <a16:creationId xmlns:a16="http://schemas.microsoft.com/office/drawing/2014/main" xmlns="" id="{CDC2472E-3758-46F9-A889-A83B7F3AEB69}"/>
              </a:ext>
            </a:extLst>
          </p:cNvPr>
          <p:cNvSpPr>
            <a:spLocks noGrp="1"/>
          </p:cNvSpPr>
          <p:nvPr>
            <p:ph type="body" sz="quarter" idx="16"/>
          </p:nvPr>
        </p:nvSpPr>
        <p:spPr/>
        <p:txBody>
          <a:bodyPr>
            <a:normAutofit fontScale="77500" lnSpcReduction="20000"/>
          </a:bodyPr>
          <a:lstStyle/>
          <a:p>
            <a:r>
              <a:rPr lang="es-ES" dirty="0"/>
              <a:t>Considere una guía de orientación en línea</a:t>
            </a:r>
            <a:endParaRPr lang="en-IE" dirty="0"/>
          </a:p>
        </p:txBody>
      </p:sp>
      <p:sp>
        <p:nvSpPr>
          <p:cNvPr id="4" name="Text Placeholder 3">
            <a:extLst>
              <a:ext uri="{FF2B5EF4-FFF2-40B4-BE49-F238E27FC236}">
                <a16:creationId xmlns:a16="http://schemas.microsoft.com/office/drawing/2014/main" xmlns="" id="{E953AE1A-577A-4F73-BBE8-41F030EE3772}"/>
              </a:ext>
            </a:extLst>
          </p:cNvPr>
          <p:cNvSpPr>
            <a:spLocks noGrp="1"/>
          </p:cNvSpPr>
          <p:nvPr>
            <p:ph type="body" sz="quarter" idx="17"/>
          </p:nvPr>
        </p:nvSpPr>
        <p:spPr>
          <a:xfrm>
            <a:off x="169089" y="1981324"/>
            <a:ext cx="8071800" cy="3642009"/>
          </a:xfrm>
        </p:spPr>
        <p:txBody>
          <a:bodyPr/>
          <a:lstStyle/>
          <a:p>
            <a:pPr algn="just"/>
            <a:r>
              <a:rPr lang="es-ES" sz="2400" dirty="0"/>
              <a:t>La tecnología se está convirtiendo rápidamente en una herramienta clave de </a:t>
            </a:r>
            <a:r>
              <a:rPr lang="es-ES" sz="2400" dirty="0" smtClean="0"/>
              <a:t>formación cuando </a:t>
            </a:r>
            <a:r>
              <a:rPr lang="es-ES" sz="2400" dirty="0"/>
              <a:t>se trata de educación y capacitación de refugiados y migrantes, inclusión en la sociedad y </a:t>
            </a:r>
            <a:r>
              <a:rPr lang="es-ES" sz="2400" dirty="0" smtClean="0"/>
              <a:t>medio </a:t>
            </a:r>
            <a:r>
              <a:rPr lang="es-ES" sz="2400" dirty="0"/>
              <a:t>para difundir oportunidades de emprendimiento</a:t>
            </a:r>
            <a:r>
              <a:rPr lang="es-ES" sz="2400" dirty="0" smtClean="0"/>
              <a:t>.</a:t>
            </a:r>
          </a:p>
          <a:p>
            <a:pPr algn="just"/>
            <a:endParaRPr lang="en-IE" sz="2000" dirty="0"/>
          </a:p>
          <a:p>
            <a:pPr algn="just"/>
            <a:r>
              <a:rPr lang="es-ES" sz="2400" dirty="0"/>
              <a:t>¿Sabía que se cree que los refugiados sirios son los migrantes más expertos en tecnología de la historia? ¿O que alrededor del 71% de los hogares de refugiados poseen un </a:t>
            </a:r>
            <a:r>
              <a:rPr lang="es-ES" sz="2400" dirty="0" smtClean="0"/>
              <a:t>teléfono móvil</a:t>
            </a:r>
            <a:r>
              <a:rPr lang="es-ES" sz="2400" dirty="0"/>
              <a:t>?</a:t>
            </a:r>
            <a:r>
              <a:rPr lang="en-IE" sz="2400" dirty="0"/>
              <a:t/>
            </a:r>
            <a:br>
              <a:rPr lang="en-IE" sz="2400" dirty="0"/>
            </a:br>
            <a:r>
              <a:rPr lang="en-IE" sz="2400" dirty="0"/>
              <a:t/>
            </a:r>
            <a:br>
              <a:rPr lang="en-IE" sz="2400" dirty="0"/>
            </a:br>
            <a:endParaRPr lang="en-IE" sz="2400" dirty="0"/>
          </a:p>
        </p:txBody>
      </p:sp>
      <p:pic>
        <p:nvPicPr>
          <p:cNvPr id="6" name="Picture 5">
            <a:extLst>
              <a:ext uri="{FF2B5EF4-FFF2-40B4-BE49-F238E27FC236}">
                <a16:creationId xmlns:a16="http://schemas.microsoft.com/office/drawing/2014/main" xmlns="" id="{E39D8267-3701-4D24-A44C-A0757E263573}"/>
              </a:ext>
            </a:extLst>
          </p:cNvPr>
          <p:cNvPicPr>
            <a:picLocks noChangeAspect="1"/>
          </p:cNvPicPr>
          <p:nvPr/>
        </p:nvPicPr>
        <p:blipFill rotWithShape="1">
          <a:blip r:embed="rId2"/>
          <a:srcRect r="30024"/>
          <a:stretch/>
        </p:blipFill>
        <p:spPr>
          <a:xfrm>
            <a:off x="8802435" y="1223693"/>
            <a:ext cx="3389565" cy="4033653"/>
          </a:xfrm>
          <a:prstGeom prst="rect">
            <a:avLst/>
          </a:prstGeom>
        </p:spPr>
      </p:pic>
      <p:sp>
        <p:nvSpPr>
          <p:cNvPr id="7" name="Rectangle 6">
            <a:extLst>
              <a:ext uri="{FF2B5EF4-FFF2-40B4-BE49-F238E27FC236}">
                <a16:creationId xmlns:a16="http://schemas.microsoft.com/office/drawing/2014/main" xmlns="" id="{931D8F51-4CBD-434E-A4E4-6E22F4D13531}"/>
              </a:ext>
            </a:extLst>
          </p:cNvPr>
          <p:cNvSpPr/>
          <p:nvPr/>
        </p:nvSpPr>
        <p:spPr>
          <a:xfrm>
            <a:off x="7486650" y="5989320"/>
            <a:ext cx="4812031" cy="861774"/>
          </a:xfrm>
          <a:prstGeom prst="rect">
            <a:avLst/>
          </a:prstGeom>
        </p:spPr>
        <p:txBody>
          <a:bodyPr wrap="square">
            <a:spAutoFit/>
          </a:bodyPr>
          <a:lstStyle/>
          <a:p>
            <a:r>
              <a:rPr lang="en-IE" sz="1000" dirty="0" err="1"/>
              <a:t>Blendin</a:t>
            </a:r>
            <a:r>
              <a:rPr lang="en-IE" sz="1000" dirty="0"/>
              <a:t> Source: </a:t>
            </a:r>
            <a:r>
              <a:rPr lang="en-IE" sz="1000" dirty="0">
                <a:hlinkClick r:id="rId3"/>
              </a:rPr>
              <a:t>https://play.google.com/store/apps/details?id=org.cardet.blendin</a:t>
            </a:r>
            <a:endParaRPr lang="en-IE" sz="1000" dirty="0"/>
          </a:p>
          <a:p>
            <a:endParaRPr lang="en-IE" sz="1000" dirty="0"/>
          </a:p>
          <a:p>
            <a:r>
              <a:rPr lang="en-IE" sz="1000" dirty="0"/>
              <a:t>Tech Savvy Refugee: </a:t>
            </a:r>
            <a:r>
              <a:rPr lang="en-IE" sz="1000" dirty="0">
                <a:hlinkClick r:id="rId4"/>
              </a:rPr>
              <a:t>https://www.newscientist.com/article/mg23030692-900-are-humanitarian-apps-aimed-at-refugees-meeting-their-needs/#ixzz6BxH6kyNZ</a:t>
            </a:r>
            <a:r>
              <a:rPr lang="en-IE" sz="1000" dirty="0"/>
              <a:t> , </a:t>
            </a:r>
            <a:r>
              <a:rPr lang="en-IE" sz="1000" dirty="0">
                <a:hlinkClick r:id="rId5"/>
              </a:rPr>
              <a:t>https://unesdoc.unesco.org/ark:/48223/pf0000261278</a:t>
            </a:r>
            <a:endParaRPr lang="en-IE" sz="1000" dirty="0"/>
          </a:p>
        </p:txBody>
      </p:sp>
    </p:spTree>
    <p:extLst>
      <p:ext uri="{BB962C8B-B14F-4D97-AF65-F5344CB8AC3E}">
        <p14:creationId xmlns:p14="http://schemas.microsoft.com/office/powerpoint/2010/main" val="1008870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7749298B-4B48-4B8C-84A5-16F2D0398410}"/>
              </a:ext>
            </a:extLst>
          </p:cNvPr>
          <p:cNvSpPr>
            <a:spLocks noGrp="1"/>
          </p:cNvSpPr>
          <p:nvPr>
            <p:ph type="pic" sz="quarter" idx="14"/>
          </p:nvPr>
        </p:nvSpPr>
        <p:spPr/>
      </p:sp>
      <p:sp>
        <p:nvSpPr>
          <p:cNvPr id="3" name="Text Placeholder 2">
            <a:extLst>
              <a:ext uri="{FF2B5EF4-FFF2-40B4-BE49-F238E27FC236}">
                <a16:creationId xmlns:a16="http://schemas.microsoft.com/office/drawing/2014/main" xmlns="" id="{531F0C67-70EC-440E-B9D6-A8CF3309AF3B}"/>
              </a:ext>
            </a:extLst>
          </p:cNvPr>
          <p:cNvSpPr>
            <a:spLocks noGrp="1"/>
          </p:cNvSpPr>
          <p:nvPr>
            <p:ph type="body" sz="quarter" idx="16"/>
          </p:nvPr>
        </p:nvSpPr>
        <p:spPr>
          <a:xfrm>
            <a:off x="281979" y="977654"/>
            <a:ext cx="6200464" cy="964035"/>
          </a:xfrm>
        </p:spPr>
        <p:txBody>
          <a:bodyPr>
            <a:noAutofit/>
          </a:bodyPr>
          <a:lstStyle/>
          <a:p>
            <a:pPr algn="ctr"/>
            <a:r>
              <a:rPr lang="es-ES" sz="3200" dirty="0"/>
              <a:t>Aplicaciones de orientación: amigo de refugiados</a:t>
            </a:r>
            <a:endParaRPr lang="en-IE" sz="3200" dirty="0"/>
          </a:p>
        </p:txBody>
      </p:sp>
      <p:sp>
        <p:nvSpPr>
          <p:cNvPr id="4" name="Text Placeholder 3">
            <a:extLst>
              <a:ext uri="{FF2B5EF4-FFF2-40B4-BE49-F238E27FC236}">
                <a16:creationId xmlns:a16="http://schemas.microsoft.com/office/drawing/2014/main" xmlns="" id="{60907D25-E412-4F11-B261-3CDEC04A9303}"/>
              </a:ext>
            </a:extLst>
          </p:cNvPr>
          <p:cNvSpPr>
            <a:spLocks noGrp="1"/>
          </p:cNvSpPr>
          <p:nvPr>
            <p:ph type="body" sz="quarter" idx="17"/>
          </p:nvPr>
        </p:nvSpPr>
        <p:spPr/>
        <p:txBody>
          <a:bodyPr/>
          <a:lstStyle/>
          <a:p>
            <a:pPr algn="just"/>
            <a:r>
              <a:rPr lang="es-ES" dirty="0"/>
              <a:t>Esta aplicación proporciona información actualizada y relevante para refugiados y solicitantes de asilo en países como Noruega, Países Bajos, Canadá y Chipre</a:t>
            </a:r>
            <a:r>
              <a:rPr lang="es-ES" dirty="0" smtClean="0"/>
              <a:t>.</a:t>
            </a:r>
          </a:p>
          <a:p>
            <a:pPr algn="just"/>
            <a:endParaRPr lang="en-IE" dirty="0"/>
          </a:p>
          <a:p>
            <a:r>
              <a:rPr lang="en-IE" dirty="0" err="1" smtClean="0"/>
              <a:t>Disponible</a:t>
            </a:r>
            <a:r>
              <a:rPr lang="en-IE" dirty="0" smtClean="0"/>
              <a:t> </a:t>
            </a:r>
            <a:r>
              <a:rPr lang="en-IE" dirty="0" err="1" smtClean="0"/>
              <a:t>en</a:t>
            </a:r>
            <a:r>
              <a:rPr lang="en-IE" dirty="0" smtClean="0"/>
              <a:t> </a:t>
            </a:r>
            <a:r>
              <a:rPr lang="en-IE" u="sng" dirty="0">
                <a:solidFill>
                  <a:schemeClr val="accent1"/>
                </a:solidFill>
              </a:rPr>
              <a:t>Google Play Store</a:t>
            </a:r>
          </a:p>
        </p:txBody>
      </p:sp>
      <p:pic>
        <p:nvPicPr>
          <p:cNvPr id="8" name="Picture 7">
            <a:extLst>
              <a:ext uri="{FF2B5EF4-FFF2-40B4-BE49-F238E27FC236}">
                <a16:creationId xmlns:a16="http://schemas.microsoft.com/office/drawing/2014/main" xmlns="" id="{8AC2663C-C8C6-4E07-A8B3-AEC73EFA8DAB}"/>
              </a:ext>
            </a:extLst>
          </p:cNvPr>
          <p:cNvPicPr>
            <a:picLocks noChangeAspect="1"/>
          </p:cNvPicPr>
          <p:nvPr/>
        </p:nvPicPr>
        <p:blipFill>
          <a:blip r:embed="rId2"/>
          <a:stretch>
            <a:fillRect/>
          </a:stretch>
        </p:blipFill>
        <p:spPr>
          <a:xfrm>
            <a:off x="7754938" y="1181251"/>
            <a:ext cx="2248211" cy="3999626"/>
          </a:xfrm>
          <a:prstGeom prst="rect">
            <a:avLst/>
          </a:prstGeom>
        </p:spPr>
      </p:pic>
    </p:spTree>
    <p:extLst>
      <p:ext uri="{BB962C8B-B14F-4D97-AF65-F5344CB8AC3E}">
        <p14:creationId xmlns:p14="http://schemas.microsoft.com/office/powerpoint/2010/main" val="3065818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7749298B-4B48-4B8C-84A5-16F2D0398410}"/>
              </a:ext>
            </a:extLst>
          </p:cNvPr>
          <p:cNvSpPr>
            <a:spLocks noGrp="1"/>
          </p:cNvSpPr>
          <p:nvPr>
            <p:ph type="pic" sz="quarter" idx="14"/>
          </p:nvPr>
        </p:nvSpPr>
        <p:spPr/>
      </p:sp>
      <p:sp>
        <p:nvSpPr>
          <p:cNvPr id="3" name="Text Placeholder 2">
            <a:extLst>
              <a:ext uri="{FF2B5EF4-FFF2-40B4-BE49-F238E27FC236}">
                <a16:creationId xmlns:a16="http://schemas.microsoft.com/office/drawing/2014/main" xmlns="" id="{531F0C67-70EC-440E-B9D6-A8CF3309AF3B}"/>
              </a:ext>
            </a:extLst>
          </p:cNvPr>
          <p:cNvSpPr>
            <a:spLocks noGrp="1"/>
          </p:cNvSpPr>
          <p:nvPr>
            <p:ph type="body" sz="quarter" idx="16"/>
          </p:nvPr>
        </p:nvSpPr>
        <p:spPr>
          <a:xfrm>
            <a:off x="304555" y="1255935"/>
            <a:ext cx="6626823" cy="697353"/>
          </a:xfrm>
        </p:spPr>
        <p:txBody>
          <a:bodyPr>
            <a:noAutofit/>
          </a:bodyPr>
          <a:lstStyle/>
          <a:p>
            <a:r>
              <a:rPr lang="en-IE" sz="3200" dirty="0" err="1"/>
              <a:t>Aplicaciones</a:t>
            </a:r>
            <a:r>
              <a:rPr lang="en-IE" sz="3200" dirty="0"/>
              <a:t> de </a:t>
            </a:r>
            <a:r>
              <a:rPr lang="en-IE" sz="3200" dirty="0" err="1"/>
              <a:t>orientación</a:t>
            </a:r>
            <a:r>
              <a:rPr lang="en-IE" sz="3200" dirty="0"/>
              <a:t> - </a:t>
            </a:r>
            <a:r>
              <a:rPr lang="en-IE" sz="3200" dirty="0" err="1"/>
              <a:t>RefHope</a:t>
            </a:r>
            <a:endParaRPr lang="en-IE" sz="3200" dirty="0"/>
          </a:p>
        </p:txBody>
      </p:sp>
      <p:sp>
        <p:nvSpPr>
          <p:cNvPr id="4" name="Text Placeholder 3">
            <a:extLst>
              <a:ext uri="{FF2B5EF4-FFF2-40B4-BE49-F238E27FC236}">
                <a16:creationId xmlns:a16="http://schemas.microsoft.com/office/drawing/2014/main" xmlns="" id="{60907D25-E412-4F11-B261-3CDEC04A9303}"/>
              </a:ext>
            </a:extLst>
          </p:cNvPr>
          <p:cNvSpPr>
            <a:spLocks noGrp="1"/>
          </p:cNvSpPr>
          <p:nvPr>
            <p:ph type="body" sz="quarter" idx="17"/>
          </p:nvPr>
        </p:nvSpPr>
        <p:spPr/>
        <p:txBody>
          <a:bodyPr/>
          <a:lstStyle/>
          <a:p>
            <a:pPr algn="just"/>
            <a:r>
              <a:rPr lang="es-ES" dirty="0" err="1"/>
              <a:t>RefHope</a:t>
            </a:r>
            <a:r>
              <a:rPr lang="es-ES" dirty="0"/>
              <a:t> se adapta a través de servicios de geolocalización para brindar oportunidades cercanas y relevantes a las necesidades individuales de los refugiados</a:t>
            </a:r>
            <a:r>
              <a:rPr lang="es-ES" dirty="0" smtClean="0"/>
              <a:t>.</a:t>
            </a:r>
          </a:p>
          <a:p>
            <a:pPr algn="just"/>
            <a:endParaRPr lang="es-ES" sz="2400" dirty="0" smtClean="0"/>
          </a:p>
          <a:p>
            <a:r>
              <a:rPr lang="en-IE" dirty="0" err="1"/>
              <a:t>Véalo</a:t>
            </a:r>
            <a:r>
              <a:rPr lang="en-IE" dirty="0"/>
              <a:t> </a:t>
            </a:r>
            <a:r>
              <a:rPr lang="en-IE" dirty="0" err="1"/>
              <a:t>en</a:t>
            </a:r>
            <a:r>
              <a:rPr lang="en-IE" dirty="0"/>
              <a:t> </a:t>
            </a:r>
            <a:r>
              <a:rPr lang="en-IE" u="sng" dirty="0">
                <a:solidFill>
                  <a:schemeClr val="accent1"/>
                </a:solidFill>
              </a:rPr>
              <a:t>Google Play </a:t>
            </a:r>
            <a:r>
              <a:rPr lang="en-IE" u="sng" dirty="0" smtClean="0">
                <a:solidFill>
                  <a:schemeClr val="accent1"/>
                </a:solidFill>
              </a:rPr>
              <a:t>Store</a:t>
            </a:r>
            <a:endParaRPr lang="en-IE" u="sng" dirty="0">
              <a:solidFill>
                <a:schemeClr val="accent1"/>
              </a:solidFill>
            </a:endParaRPr>
          </a:p>
        </p:txBody>
      </p:sp>
      <p:pic>
        <p:nvPicPr>
          <p:cNvPr id="6" name="Picture 5">
            <a:extLst>
              <a:ext uri="{FF2B5EF4-FFF2-40B4-BE49-F238E27FC236}">
                <a16:creationId xmlns:a16="http://schemas.microsoft.com/office/drawing/2014/main" xmlns="" id="{4A782753-E519-4D69-91D1-E5B91650C8A4}"/>
              </a:ext>
            </a:extLst>
          </p:cNvPr>
          <p:cNvPicPr>
            <a:picLocks noChangeAspect="1"/>
          </p:cNvPicPr>
          <p:nvPr/>
        </p:nvPicPr>
        <p:blipFill rotWithShape="1">
          <a:blip r:embed="rId2"/>
          <a:srcRect b="6351"/>
          <a:stretch/>
        </p:blipFill>
        <p:spPr>
          <a:xfrm>
            <a:off x="7754939" y="1192681"/>
            <a:ext cx="2187574" cy="3886200"/>
          </a:xfrm>
          <a:prstGeom prst="rect">
            <a:avLst/>
          </a:prstGeom>
        </p:spPr>
      </p:pic>
    </p:spTree>
    <p:extLst>
      <p:ext uri="{BB962C8B-B14F-4D97-AF65-F5344CB8AC3E}">
        <p14:creationId xmlns:p14="http://schemas.microsoft.com/office/powerpoint/2010/main" val="2330165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60A20D6-9C28-4168-B55C-B722BCE92ADE}"/>
              </a:ext>
            </a:extLst>
          </p:cNvPr>
          <p:cNvSpPr>
            <a:spLocks noGrp="1"/>
          </p:cNvSpPr>
          <p:nvPr>
            <p:ph type="body" sz="quarter" idx="13"/>
          </p:nvPr>
        </p:nvSpPr>
        <p:spPr/>
        <p:txBody>
          <a:bodyPr>
            <a:normAutofit fontScale="92500"/>
          </a:bodyPr>
          <a:lstStyle/>
          <a:p>
            <a:r>
              <a:rPr lang="es-ES" dirty="0"/>
              <a:t>Sitio web de orientación: Guía de transición para refugiados en Leeds</a:t>
            </a:r>
            <a:endParaRPr lang="en-IE" dirty="0"/>
          </a:p>
        </p:txBody>
      </p:sp>
      <p:sp>
        <p:nvSpPr>
          <p:cNvPr id="3" name="Text Placeholder 2">
            <a:extLst>
              <a:ext uri="{FF2B5EF4-FFF2-40B4-BE49-F238E27FC236}">
                <a16:creationId xmlns:a16="http://schemas.microsoft.com/office/drawing/2014/main" xmlns="" id="{B0B062CD-AB1C-4A34-A203-8D9505F9C331}"/>
              </a:ext>
            </a:extLst>
          </p:cNvPr>
          <p:cNvSpPr>
            <a:spLocks noGrp="1"/>
          </p:cNvSpPr>
          <p:nvPr>
            <p:ph type="body" sz="quarter" idx="14"/>
          </p:nvPr>
        </p:nvSpPr>
        <p:spPr/>
        <p:txBody>
          <a:bodyPr/>
          <a:lstStyle/>
          <a:p>
            <a:r>
              <a:rPr lang="en-IE" dirty="0">
                <a:hlinkClick r:id="rId2"/>
              </a:rPr>
              <a:t>https://transitionguide.org.uk/</a:t>
            </a:r>
            <a:endParaRPr lang="en-IE" dirty="0"/>
          </a:p>
        </p:txBody>
      </p:sp>
      <p:sp>
        <p:nvSpPr>
          <p:cNvPr id="4" name="Picture Placeholder 3">
            <a:extLst>
              <a:ext uri="{FF2B5EF4-FFF2-40B4-BE49-F238E27FC236}">
                <a16:creationId xmlns:a16="http://schemas.microsoft.com/office/drawing/2014/main" xmlns="" id="{02282CA7-CF49-4405-A001-813C15AF46F6}"/>
              </a:ext>
            </a:extLst>
          </p:cNvPr>
          <p:cNvSpPr>
            <a:spLocks noGrp="1"/>
          </p:cNvSpPr>
          <p:nvPr>
            <p:ph type="pic" sz="quarter" idx="15"/>
          </p:nvPr>
        </p:nvSpPr>
        <p:spPr/>
      </p:sp>
      <p:pic>
        <p:nvPicPr>
          <p:cNvPr id="5" name="Picture 4">
            <a:extLst>
              <a:ext uri="{FF2B5EF4-FFF2-40B4-BE49-F238E27FC236}">
                <a16:creationId xmlns:a16="http://schemas.microsoft.com/office/drawing/2014/main" xmlns="" id="{F849AB3D-59D0-467B-9203-922C0A663151}"/>
              </a:ext>
            </a:extLst>
          </p:cNvPr>
          <p:cNvPicPr>
            <a:picLocks noChangeAspect="1"/>
          </p:cNvPicPr>
          <p:nvPr/>
        </p:nvPicPr>
        <p:blipFill>
          <a:blip r:embed="rId3"/>
          <a:stretch>
            <a:fillRect/>
          </a:stretch>
        </p:blipFill>
        <p:spPr>
          <a:xfrm>
            <a:off x="3184071" y="1906302"/>
            <a:ext cx="5665788" cy="3465344"/>
          </a:xfrm>
          <a:prstGeom prst="rect">
            <a:avLst/>
          </a:prstGeom>
        </p:spPr>
      </p:pic>
    </p:spTree>
    <p:extLst>
      <p:ext uri="{BB962C8B-B14F-4D97-AF65-F5344CB8AC3E}">
        <p14:creationId xmlns:p14="http://schemas.microsoft.com/office/powerpoint/2010/main" val="3022099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26A201D-78BA-4C26-AF74-D170DA207F81}"/>
              </a:ext>
            </a:extLst>
          </p:cNvPr>
          <p:cNvSpPr>
            <a:spLocks noGrp="1"/>
          </p:cNvSpPr>
          <p:nvPr>
            <p:ph type="body" sz="quarter" idx="16"/>
          </p:nvPr>
        </p:nvSpPr>
        <p:spPr/>
        <p:txBody>
          <a:bodyPr/>
          <a:lstStyle/>
          <a:p>
            <a:r>
              <a:rPr lang="en-IE" dirty="0" smtClean="0"/>
              <a:t>EN ESTA SECCIÓN:</a:t>
            </a:r>
            <a:endParaRPr lang="en-IE" dirty="0"/>
          </a:p>
          <a:p>
            <a:endParaRPr lang="en-IE" dirty="0"/>
          </a:p>
        </p:txBody>
      </p:sp>
      <p:sp>
        <p:nvSpPr>
          <p:cNvPr id="3" name="Text Placeholder 2">
            <a:extLst>
              <a:ext uri="{FF2B5EF4-FFF2-40B4-BE49-F238E27FC236}">
                <a16:creationId xmlns:a16="http://schemas.microsoft.com/office/drawing/2014/main" xmlns="" id="{19848A10-858E-4AB2-A9AE-C10CD35443F8}"/>
              </a:ext>
            </a:extLst>
          </p:cNvPr>
          <p:cNvSpPr>
            <a:spLocks noGrp="1"/>
          </p:cNvSpPr>
          <p:nvPr>
            <p:ph type="body" sz="quarter" idx="17"/>
          </p:nvPr>
        </p:nvSpPr>
        <p:spPr>
          <a:xfrm>
            <a:off x="6096000" y="1846203"/>
            <a:ext cx="5985344" cy="3947440"/>
          </a:xfrm>
        </p:spPr>
        <p:txBody>
          <a:bodyPr/>
          <a:lstStyle/>
          <a:p>
            <a:pPr algn="just"/>
            <a:r>
              <a:rPr lang="es-ES" dirty="0"/>
              <a:t>La integración social es el proceso durante el cual los recién llegados o las minorías se incorporan y aceptan en la sociedad, tanto como individuos como grupos</a:t>
            </a:r>
            <a:r>
              <a:rPr lang="es-ES" dirty="0" smtClean="0"/>
              <a:t>.</a:t>
            </a:r>
          </a:p>
          <a:p>
            <a:pPr algn="just"/>
            <a:endParaRPr lang="en-IE" dirty="0"/>
          </a:p>
          <a:p>
            <a:pPr algn="just"/>
            <a:r>
              <a:rPr lang="es-ES" dirty="0"/>
              <a:t>Introducimos los cuatro elementos clave de nuestra estructura social que debemos tener en cuenta.</a:t>
            </a:r>
            <a:endParaRPr lang="en-IE" dirty="0"/>
          </a:p>
        </p:txBody>
      </p:sp>
      <p:sp>
        <p:nvSpPr>
          <p:cNvPr id="6" name="Text Placeholder 5">
            <a:extLst>
              <a:ext uri="{FF2B5EF4-FFF2-40B4-BE49-F238E27FC236}">
                <a16:creationId xmlns:a16="http://schemas.microsoft.com/office/drawing/2014/main" xmlns="" id="{CF2FA324-122C-4AD1-A9F2-E804F5D66E4F}"/>
              </a:ext>
            </a:extLst>
          </p:cNvPr>
          <p:cNvSpPr>
            <a:spLocks noGrp="1"/>
          </p:cNvSpPr>
          <p:nvPr>
            <p:ph type="body" sz="quarter" idx="13"/>
          </p:nvPr>
        </p:nvSpPr>
        <p:spPr>
          <a:xfrm>
            <a:off x="480042" y="1877255"/>
            <a:ext cx="4364894" cy="2497338"/>
          </a:xfrm>
        </p:spPr>
        <p:txBody>
          <a:bodyPr/>
          <a:lstStyle/>
          <a:p>
            <a:r>
              <a:rPr lang="en-US" sz="3600" i="0" dirty="0"/>
              <a:t>1.1 </a:t>
            </a:r>
            <a:r>
              <a:rPr lang="es-ES" sz="3600" i="0" dirty="0"/>
              <a:t>Enfoque en integración social e inclusión</a:t>
            </a:r>
            <a:endParaRPr lang="en-IE" dirty="0"/>
          </a:p>
        </p:txBody>
      </p:sp>
      <p:sp>
        <p:nvSpPr>
          <p:cNvPr id="7" name="TextBox 6">
            <a:extLst>
              <a:ext uri="{FF2B5EF4-FFF2-40B4-BE49-F238E27FC236}">
                <a16:creationId xmlns:a16="http://schemas.microsoft.com/office/drawing/2014/main" xmlns=""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smtClean="0">
                <a:solidFill>
                  <a:schemeClr val="bg1"/>
                </a:solidFill>
              </a:rPr>
              <a:t>VIDA CÍVICA</a:t>
            </a:r>
            <a:endParaRPr lang="en-IE" sz="3200" dirty="0">
              <a:solidFill>
                <a:schemeClr val="bg1"/>
              </a:solidFill>
            </a:endParaRPr>
          </a:p>
        </p:txBody>
      </p:sp>
    </p:spTree>
    <p:extLst>
      <p:ext uri="{BB962C8B-B14F-4D97-AF65-F5344CB8AC3E}">
        <p14:creationId xmlns:p14="http://schemas.microsoft.com/office/powerpoint/2010/main" val="2586847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3DD8972-CC4F-44C1-A636-BA1796558EA3}"/>
              </a:ext>
            </a:extLst>
          </p:cNvPr>
          <p:cNvSpPr>
            <a:spLocks noGrp="1"/>
          </p:cNvSpPr>
          <p:nvPr>
            <p:ph type="body" sz="quarter" idx="20"/>
          </p:nvPr>
        </p:nvSpPr>
        <p:spPr>
          <a:xfrm>
            <a:off x="3042215" y="1862667"/>
            <a:ext cx="8858250" cy="3375377"/>
          </a:xfrm>
        </p:spPr>
        <p:txBody>
          <a:bodyPr/>
          <a:lstStyle/>
          <a:p>
            <a:pPr marL="0" indent="0" algn="just">
              <a:buNone/>
            </a:pPr>
            <a:r>
              <a:rPr lang="es-ES" dirty="0"/>
              <a:t>El libro de trabajo Roscommon </a:t>
            </a:r>
            <a:r>
              <a:rPr lang="es-ES" dirty="0" err="1"/>
              <a:t>From</a:t>
            </a:r>
            <a:r>
              <a:rPr lang="es-ES" dirty="0"/>
              <a:t> Home to Home es una herramienta práctica y útil en varios idiomas (inglés y árabe) para orientar e integrar a los refugiados</a:t>
            </a:r>
            <a:r>
              <a:rPr lang="es-ES" dirty="0" smtClean="0"/>
              <a:t>.</a:t>
            </a:r>
          </a:p>
          <a:p>
            <a:pPr marL="0" indent="0" algn="just">
              <a:buNone/>
            </a:pPr>
            <a:r>
              <a:rPr lang="es-ES" dirty="0"/>
              <a:t>Los enfoques principales de los temas del folleto (Su nuevo hogar, Finanzas y </a:t>
            </a:r>
            <a:r>
              <a:rPr lang="es-ES" dirty="0" smtClean="0"/>
              <a:t>Banca</a:t>
            </a:r>
            <a:r>
              <a:rPr lang="es-ES" dirty="0"/>
              <a:t>, Servicios de </a:t>
            </a:r>
            <a:r>
              <a:rPr lang="es-ES" dirty="0" smtClean="0"/>
              <a:t>Salud</a:t>
            </a:r>
            <a:r>
              <a:rPr lang="es-ES" dirty="0"/>
              <a:t>, Viajes, Educación, Empleo, Actividades </a:t>
            </a:r>
            <a:r>
              <a:rPr lang="es-ES" dirty="0" smtClean="0"/>
              <a:t>Locales</a:t>
            </a:r>
            <a:r>
              <a:rPr lang="es-ES" dirty="0"/>
              <a:t>, Números útiles) son muy transferibles y se pueden adaptar fácilmente </a:t>
            </a:r>
            <a:r>
              <a:rPr lang="es-ES" dirty="0" smtClean="0"/>
              <a:t>a </a:t>
            </a:r>
            <a:r>
              <a:rPr lang="es-ES" dirty="0"/>
              <a:t>cualquier otra región.</a:t>
            </a:r>
            <a:endParaRPr lang="en-IE" dirty="0"/>
          </a:p>
          <a:p>
            <a:pPr marL="0" indent="0" algn="just">
              <a:buNone/>
            </a:pPr>
            <a:r>
              <a:rPr lang="es-ES" dirty="0"/>
              <a:t>Descargue el libro de trabajo Roscommon </a:t>
            </a:r>
            <a:r>
              <a:rPr lang="es-ES" dirty="0" err="1"/>
              <a:t>From</a:t>
            </a:r>
            <a:r>
              <a:rPr lang="es-ES" dirty="0"/>
              <a:t> Home to Home como recurso de aprendizaje. </a:t>
            </a:r>
            <a:endParaRPr lang="en-IE" dirty="0">
              <a:solidFill>
                <a:srgbClr val="FF0000"/>
              </a:solidFill>
            </a:endParaRPr>
          </a:p>
        </p:txBody>
      </p:sp>
      <p:sp>
        <p:nvSpPr>
          <p:cNvPr id="3" name="Text Placeholder 2">
            <a:extLst>
              <a:ext uri="{FF2B5EF4-FFF2-40B4-BE49-F238E27FC236}">
                <a16:creationId xmlns:a16="http://schemas.microsoft.com/office/drawing/2014/main" xmlns="" id="{8AECBB3A-B887-4AFE-BD75-ECF1CD6632E9}"/>
              </a:ext>
            </a:extLst>
          </p:cNvPr>
          <p:cNvSpPr>
            <a:spLocks noGrp="1"/>
          </p:cNvSpPr>
          <p:nvPr>
            <p:ph type="body" sz="quarter" idx="21"/>
          </p:nvPr>
        </p:nvSpPr>
        <p:spPr>
          <a:xfrm>
            <a:off x="2495266" y="818183"/>
            <a:ext cx="8782334" cy="649373"/>
          </a:xfrm>
        </p:spPr>
        <p:txBody>
          <a:bodyPr>
            <a:normAutofit fontScale="92500"/>
          </a:bodyPr>
          <a:lstStyle/>
          <a:p>
            <a:r>
              <a:rPr lang="es-ES" dirty="0"/>
              <a:t>Muestra de libro de orientación para refugiados</a:t>
            </a:r>
            <a:endParaRPr lang="en-IE" dirty="0"/>
          </a:p>
        </p:txBody>
      </p:sp>
      <p:sp>
        <p:nvSpPr>
          <p:cNvPr id="6" name="TextBox 5">
            <a:extLst>
              <a:ext uri="{FF2B5EF4-FFF2-40B4-BE49-F238E27FC236}">
                <a16:creationId xmlns:a16="http://schemas.microsoft.com/office/drawing/2014/main" xmlns="" id="{C1039FDF-49D7-45F4-8D1B-268348BDA379}"/>
              </a:ext>
            </a:extLst>
          </p:cNvPr>
          <p:cNvSpPr txBox="1"/>
          <p:nvPr/>
        </p:nvSpPr>
        <p:spPr>
          <a:xfrm>
            <a:off x="0" y="138077"/>
            <a:ext cx="2422566" cy="461665"/>
          </a:xfrm>
          <a:prstGeom prst="rect">
            <a:avLst/>
          </a:prstGeom>
          <a:solidFill>
            <a:srgbClr val="EA1D76"/>
          </a:solidFill>
        </p:spPr>
        <p:txBody>
          <a:bodyPr wrap="square" rtlCol="0">
            <a:spAutoFit/>
          </a:bodyPr>
          <a:lstStyle/>
          <a:p>
            <a:r>
              <a:rPr lang="en-IE" sz="2400" dirty="0">
                <a:solidFill>
                  <a:schemeClr val="bg1"/>
                </a:solidFill>
              </a:rPr>
              <a:t>       </a:t>
            </a:r>
            <a:r>
              <a:rPr lang="en-IE" sz="2400" dirty="0" smtClean="0">
                <a:solidFill>
                  <a:schemeClr val="bg1"/>
                </a:solidFill>
              </a:rPr>
              <a:t>DESCARGAS</a:t>
            </a:r>
            <a:endParaRPr lang="en-IE" sz="2400" dirty="0">
              <a:solidFill>
                <a:schemeClr val="bg1"/>
              </a:solidFill>
            </a:endParaRPr>
          </a:p>
        </p:txBody>
      </p:sp>
      <p:grpSp>
        <p:nvGrpSpPr>
          <p:cNvPr id="7" name="Google Shape;605;p39">
            <a:extLst>
              <a:ext uri="{FF2B5EF4-FFF2-40B4-BE49-F238E27FC236}">
                <a16:creationId xmlns:a16="http://schemas.microsoft.com/office/drawing/2014/main" xmlns="" id="{1D32FF79-E020-42C3-8C82-F1186AAA2367}"/>
              </a:ext>
            </a:extLst>
          </p:cNvPr>
          <p:cNvGrpSpPr/>
          <p:nvPr/>
        </p:nvGrpSpPr>
        <p:grpSpPr>
          <a:xfrm>
            <a:off x="144780" y="189017"/>
            <a:ext cx="252000" cy="288000"/>
            <a:chOff x="2583100" y="2973775"/>
            <a:chExt cx="461550" cy="437200"/>
          </a:xfrm>
        </p:grpSpPr>
        <p:sp>
          <p:nvSpPr>
            <p:cNvPr id="8" name="Google Shape;606;p39">
              <a:extLst>
                <a:ext uri="{FF2B5EF4-FFF2-40B4-BE49-F238E27FC236}">
                  <a16:creationId xmlns:a16="http://schemas.microsoft.com/office/drawing/2014/main" xmlns="" id="{DF147C69-ADCD-41C9-AF28-CED46FB1A3C8}"/>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07;p39">
              <a:extLst>
                <a:ext uri="{FF2B5EF4-FFF2-40B4-BE49-F238E27FC236}">
                  <a16:creationId xmlns:a16="http://schemas.microsoft.com/office/drawing/2014/main" xmlns="" id="{5619AC40-BB17-4904-AF78-87F0CAC259D2}"/>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xmlns="" id="{FE2650EF-06F7-4929-A29D-335F8388081E}"/>
              </a:ext>
            </a:extLst>
          </p:cNvPr>
          <p:cNvPicPr>
            <a:picLocks noChangeAspect="1"/>
          </p:cNvPicPr>
          <p:nvPr/>
        </p:nvPicPr>
        <p:blipFill>
          <a:blip r:embed="rId2"/>
          <a:stretch>
            <a:fillRect/>
          </a:stretch>
        </p:blipFill>
        <p:spPr>
          <a:xfrm>
            <a:off x="144780" y="1862667"/>
            <a:ext cx="2737091" cy="3934248"/>
          </a:xfrm>
          <a:prstGeom prst="rect">
            <a:avLst/>
          </a:prstGeom>
        </p:spPr>
      </p:pic>
    </p:spTree>
    <p:extLst>
      <p:ext uri="{BB962C8B-B14F-4D97-AF65-F5344CB8AC3E}">
        <p14:creationId xmlns:p14="http://schemas.microsoft.com/office/powerpoint/2010/main" val="4217529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249F048-B70D-459A-A81C-4AA200C094A1}"/>
              </a:ext>
            </a:extLst>
          </p:cNvPr>
          <p:cNvSpPr>
            <a:spLocks noGrp="1"/>
          </p:cNvSpPr>
          <p:nvPr>
            <p:ph type="body" sz="quarter" idx="20"/>
          </p:nvPr>
        </p:nvSpPr>
        <p:spPr>
          <a:xfrm>
            <a:off x="6150077" y="2157413"/>
            <a:ext cx="5551386" cy="3678943"/>
          </a:xfrm>
        </p:spPr>
        <p:txBody>
          <a:bodyPr/>
          <a:lstStyle/>
          <a:p>
            <a:pPr algn="just"/>
            <a:r>
              <a:rPr lang="es-ES" dirty="0" smtClean="0"/>
              <a:t>El programa </a:t>
            </a:r>
            <a:r>
              <a:rPr lang="es-ES" dirty="0"/>
              <a:t>de amigos </a:t>
            </a:r>
            <a:r>
              <a:rPr lang="es-ES" dirty="0" smtClean="0"/>
              <a:t>(</a:t>
            </a:r>
            <a:r>
              <a:rPr lang="es-ES" dirty="0" err="1" smtClean="0"/>
              <a:t>buddy</a:t>
            </a:r>
            <a:r>
              <a:rPr lang="es-ES" dirty="0" smtClean="0"/>
              <a:t> </a:t>
            </a:r>
            <a:r>
              <a:rPr lang="es-ES" dirty="0" err="1" smtClean="0"/>
              <a:t>programme</a:t>
            </a:r>
            <a:r>
              <a:rPr lang="es-ES" dirty="0" smtClean="0"/>
              <a:t>) es </a:t>
            </a:r>
            <a:r>
              <a:rPr lang="es-ES" dirty="0"/>
              <a:t>una excelente manera de integrar y orientar a los refugiados. Se puede usar en un entorno comunitario o educativo</a:t>
            </a:r>
            <a:r>
              <a:rPr lang="es-ES" dirty="0" smtClean="0"/>
              <a:t>.</a:t>
            </a:r>
          </a:p>
          <a:p>
            <a:pPr algn="just"/>
            <a:r>
              <a:rPr lang="es-ES" dirty="0"/>
              <a:t>Por ejemplo, en la comunidad, un amigo es alguien que se hace amigo y brinda apoyo práctico a los nuevos migrantes para navegar y acceder a los servicios, por ejemplo, acompañarlos a una cita, usar el transporte público o visitar el parque local.</a:t>
            </a:r>
            <a:endParaRPr lang="en-IE" dirty="0"/>
          </a:p>
        </p:txBody>
      </p:sp>
      <p:sp>
        <p:nvSpPr>
          <p:cNvPr id="4" name="Text Placeholder 3">
            <a:extLst>
              <a:ext uri="{FF2B5EF4-FFF2-40B4-BE49-F238E27FC236}">
                <a16:creationId xmlns:a16="http://schemas.microsoft.com/office/drawing/2014/main" xmlns="" id="{983659A0-A92F-4924-AC43-67EF25D46F70}"/>
              </a:ext>
            </a:extLst>
          </p:cNvPr>
          <p:cNvSpPr>
            <a:spLocks noGrp="1"/>
          </p:cNvSpPr>
          <p:nvPr>
            <p:ph type="body" sz="quarter" idx="22"/>
          </p:nvPr>
        </p:nvSpPr>
        <p:spPr>
          <a:xfrm>
            <a:off x="6121565" y="1021763"/>
            <a:ext cx="5579898" cy="507761"/>
          </a:xfrm>
        </p:spPr>
        <p:txBody>
          <a:bodyPr>
            <a:normAutofit fontScale="92500" lnSpcReduction="10000"/>
          </a:bodyPr>
          <a:lstStyle/>
          <a:p>
            <a:r>
              <a:rPr lang="en-IE" dirty="0" err="1"/>
              <a:t>Programa</a:t>
            </a:r>
            <a:r>
              <a:rPr lang="en-IE" dirty="0"/>
              <a:t> de amigos </a:t>
            </a:r>
            <a:r>
              <a:rPr lang="en-IE" dirty="0" err="1"/>
              <a:t>refugiados</a:t>
            </a:r>
            <a:endParaRPr lang="en-IE" dirty="0"/>
          </a:p>
        </p:txBody>
      </p:sp>
      <p:pic>
        <p:nvPicPr>
          <p:cNvPr id="10" name="Picture 9" descr="A close up of a logo&#10;&#10;Description automatically generated">
            <a:extLst>
              <a:ext uri="{FF2B5EF4-FFF2-40B4-BE49-F238E27FC236}">
                <a16:creationId xmlns:a16="http://schemas.microsoft.com/office/drawing/2014/main" xmlns="" id="{8A4A8DC8-D45D-4429-B1C5-66581B1E9CBD}"/>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777240" y="2133480"/>
            <a:ext cx="4583430" cy="3867269"/>
          </a:xfrm>
          <a:prstGeom prst="rect">
            <a:avLst/>
          </a:prstGeom>
        </p:spPr>
      </p:pic>
    </p:spTree>
    <p:extLst>
      <p:ext uri="{BB962C8B-B14F-4D97-AF65-F5344CB8AC3E}">
        <p14:creationId xmlns:p14="http://schemas.microsoft.com/office/powerpoint/2010/main" val="3530170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249F048-B70D-459A-A81C-4AA200C094A1}"/>
              </a:ext>
            </a:extLst>
          </p:cNvPr>
          <p:cNvSpPr>
            <a:spLocks noGrp="1"/>
          </p:cNvSpPr>
          <p:nvPr>
            <p:ph type="body" sz="quarter" idx="20"/>
          </p:nvPr>
        </p:nvSpPr>
        <p:spPr>
          <a:xfrm>
            <a:off x="5610578" y="2028544"/>
            <a:ext cx="6090885" cy="3212704"/>
          </a:xfrm>
        </p:spPr>
        <p:txBody>
          <a:bodyPr/>
          <a:lstStyle/>
          <a:p>
            <a:pPr algn="just"/>
            <a:r>
              <a:rPr lang="es-ES" dirty="0"/>
              <a:t>Leeds </a:t>
            </a:r>
            <a:r>
              <a:rPr lang="es-ES" dirty="0" err="1"/>
              <a:t>Migrant</a:t>
            </a:r>
            <a:r>
              <a:rPr lang="es-ES" dirty="0"/>
              <a:t> Access Project (ver diapositiva XX para más información) </a:t>
            </a:r>
            <a:r>
              <a:rPr lang="es-ES" dirty="0" smtClean="0"/>
              <a:t>es un </a:t>
            </a:r>
            <a:r>
              <a:rPr lang="es-ES" dirty="0"/>
              <a:t>programa de amigos muy exitoso.</a:t>
            </a:r>
            <a:endParaRPr lang="en-IE" dirty="0"/>
          </a:p>
          <a:p>
            <a:r>
              <a:rPr lang="es-ES" dirty="0"/>
              <a:t>Consulte </a:t>
            </a:r>
            <a:r>
              <a:rPr lang="es-ES" dirty="0" smtClean="0"/>
              <a:t>este recurso:</a:t>
            </a:r>
            <a:endParaRPr lang="es-ES" dirty="0" smtClean="0"/>
          </a:p>
          <a:p>
            <a:r>
              <a:rPr lang="es-ES" u="sng" dirty="0">
                <a:solidFill>
                  <a:schemeClr val="accent1"/>
                </a:solidFill>
              </a:rPr>
              <a:t>Folleto de recomendación de amigos</a:t>
            </a:r>
          </a:p>
          <a:p>
            <a:r>
              <a:rPr lang="es-ES" u="sng" dirty="0">
                <a:solidFill>
                  <a:schemeClr val="accent1"/>
                </a:solidFill>
              </a:rPr>
              <a:t>Formulario de solicitud de amigo</a:t>
            </a:r>
            <a:endParaRPr lang="en-IE" u="sng" dirty="0">
              <a:solidFill>
                <a:schemeClr val="accent1"/>
              </a:solidFill>
            </a:endParaRPr>
          </a:p>
        </p:txBody>
      </p:sp>
      <p:pic>
        <p:nvPicPr>
          <p:cNvPr id="9" name="Picture Placeholder 8" descr="A group of people standing around each other&#10;&#10;Description automatically generated">
            <a:extLst>
              <a:ext uri="{FF2B5EF4-FFF2-40B4-BE49-F238E27FC236}">
                <a16:creationId xmlns:a16="http://schemas.microsoft.com/office/drawing/2014/main" xmlns="" id="{E3AF0E11-D258-4BAD-B4A5-C255776E9A7D}"/>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5"/>
              </a:ext>
            </a:extLst>
          </a:blip>
          <a:srcRect l="309" r="309"/>
          <a:stretch>
            <a:fillRect/>
          </a:stretch>
        </p:blipFill>
        <p:spPr/>
      </p:pic>
      <p:sp>
        <p:nvSpPr>
          <p:cNvPr id="4" name="Text Placeholder 3">
            <a:extLst>
              <a:ext uri="{FF2B5EF4-FFF2-40B4-BE49-F238E27FC236}">
                <a16:creationId xmlns:a16="http://schemas.microsoft.com/office/drawing/2014/main" xmlns="" id="{983659A0-A92F-4924-AC43-67EF25D46F70}"/>
              </a:ext>
            </a:extLst>
          </p:cNvPr>
          <p:cNvSpPr>
            <a:spLocks noGrp="1"/>
          </p:cNvSpPr>
          <p:nvPr>
            <p:ph type="body" sz="quarter" idx="22"/>
          </p:nvPr>
        </p:nvSpPr>
        <p:spPr>
          <a:xfrm>
            <a:off x="3951112" y="975917"/>
            <a:ext cx="8139923" cy="857158"/>
          </a:xfrm>
        </p:spPr>
        <p:txBody>
          <a:bodyPr>
            <a:normAutofit fontScale="92500" lnSpcReduction="20000"/>
          </a:bodyPr>
          <a:lstStyle/>
          <a:p>
            <a:pPr algn="ctr"/>
            <a:r>
              <a:rPr lang="es-ES" dirty="0"/>
              <a:t>Ejemplo de un programa de amigos refugiados en acción</a:t>
            </a:r>
            <a:endParaRPr lang="en-IE" dirty="0"/>
          </a:p>
        </p:txBody>
      </p:sp>
      <p:pic>
        <p:nvPicPr>
          <p:cNvPr id="2050" name="Picture 2" descr="Image result for uk flag">
            <a:extLst>
              <a:ext uri="{FF2B5EF4-FFF2-40B4-BE49-F238E27FC236}">
                <a16:creationId xmlns:a16="http://schemas.microsoft.com/office/drawing/2014/main" xmlns="" id="{90E6DEC5-D6E7-421E-9B2E-AD3EAF1A2D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9592" y="4393729"/>
            <a:ext cx="2085976" cy="1042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69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0C62EB2-3D9C-46C1-87D9-8898917DFA2F}"/>
              </a:ext>
            </a:extLst>
          </p:cNvPr>
          <p:cNvSpPr>
            <a:spLocks noGrp="1"/>
          </p:cNvSpPr>
          <p:nvPr>
            <p:ph type="body" sz="quarter" idx="20"/>
          </p:nvPr>
        </p:nvSpPr>
        <p:spPr>
          <a:xfrm>
            <a:off x="2969381" y="1353377"/>
            <a:ext cx="9129044" cy="5246971"/>
          </a:xfrm>
        </p:spPr>
        <p:txBody>
          <a:bodyPr/>
          <a:lstStyle/>
          <a:p>
            <a:pPr marL="0" indent="0">
              <a:buNone/>
            </a:pPr>
            <a:r>
              <a:rPr lang="es-ES" dirty="0"/>
              <a:t>La guía de </a:t>
            </a:r>
            <a:r>
              <a:rPr lang="es-ES" dirty="0" smtClean="0"/>
              <a:t>formación y </a:t>
            </a:r>
            <a:r>
              <a:rPr lang="es-ES" dirty="0"/>
              <a:t>orientación para refugiados </a:t>
            </a:r>
            <a:r>
              <a:rPr lang="es-ES" dirty="0" smtClean="0"/>
              <a:t>incluye:</a:t>
            </a:r>
            <a:endParaRPr lang="es-ES" dirty="0" smtClean="0"/>
          </a:p>
          <a:p>
            <a:r>
              <a:rPr lang="es-ES" sz="2100" dirty="0"/>
              <a:t>Capítulo 1: Orientarse: fundamentos de la orientación y </a:t>
            </a:r>
            <a:r>
              <a:rPr lang="es-ES" sz="2100" dirty="0" smtClean="0"/>
              <a:t>formación de </a:t>
            </a:r>
            <a:r>
              <a:rPr lang="es-ES" sz="2100" dirty="0"/>
              <a:t>refugiados</a:t>
            </a:r>
          </a:p>
          <a:p>
            <a:r>
              <a:rPr lang="es-ES" sz="2100" dirty="0"/>
              <a:t>Capítulo 2: Planificación de un programa de </a:t>
            </a:r>
            <a:r>
              <a:rPr lang="es-ES" sz="2100" dirty="0"/>
              <a:t>formación </a:t>
            </a:r>
            <a:endParaRPr lang="es-ES" sz="2100" dirty="0"/>
          </a:p>
          <a:p>
            <a:r>
              <a:rPr lang="es-ES" sz="2100" dirty="0"/>
              <a:t>Capítulo 3: Entrenamiento y evaluación de </a:t>
            </a:r>
            <a:r>
              <a:rPr lang="es-ES" sz="2100" dirty="0" smtClean="0"/>
              <a:t>la </a:t>
            </a:r>
            <a:r>
              <a:rPr lang="es-ES" sz="2100" dirty="0" smtClean="0"/>
              <a:t>formación: </a:t>
            </a:r>
            <a:r>
              <a:rPr lang="es-ES" sz="2100" dirty="0"/>
              <a:t>métodos, materiales, consejos y herramientas</a:t>
            </a:r>
          </a:p>
          <a:p>
            <a:r>
              <a:rPr lang="es-ES" sz="2100" dirty="0"/>
              <a:t>Capítulo 4: Desarrollo de formadores y asociaciones</a:t>
            </a:r>
          </a:p>
          <a:p>
            <a:r>
              <a:rPr lang="es-ES" sz="2100" dirty="0" smtClean="0"/>
              <a:t>ANEXO </a:t>
            </a:r>
            <a:r>
              <a:rPr lang="es-ES" sz="2100" dirty="0"/>
              <a:t>A: Estrategias de </a:t>
            </a:r>
            <a:r>
              <a:rPr lang="es-ES" sz="2100" dirty="0"/>
              <a:t>formación (</a:t>
            </a:r>
            <a:r>
              <a:rPr lang="es-ES" sz="2100" dirty="0"/>
              <a:t>que </a:t>
            </a:r>
            <a:r>
              <a:rPr lang="es-ES" sz="2100" dirty="0" smtClean="0"/>
              <a:t>incluye </a:t>
            </a:r>
            <a:r>
              <a:rPr lang="es-ES" sz="2100" dirty="0" smtClean="0"/>
              <a:t>un anexo con las </a:t>
            </a:r>
            <a:r>
              <a:rPr lang="es-ES" sz="2100" dirty="0"/>
              <a:t>diversas estrategias </a:t>
            </a:r>
            <a:r>
              <a:rPr lang="es-ES" sz="2100" dirty="0" smtClean="0"/>
              <a:t>formativas que se </a:t>
            </a:r>
            <a:r>
              <a:rPr lang="es-ES" sz="2100" dirty="0"/>
              <a:t>ofrecen a lo largo de la guía)</a:t>
            </a:r>
          </a:p>
          <a:p>
            <a:r>
              <a:rPr lang="es-ES" sz="2100" dirty="0" smtClean="0"/>
              <a:t>ANEXO </a:t>
            </a:r>
            <a:r>
              <a:rPr lang="es-ES" sz="2100" dirty="0"/>
              <a:t>B: Folletos y hojas de trabajo (para complementar la información provista en la guía)</a:t>
            </a:r>
          </a:p>
          <a:p>
            <a:r>
              <a:rPr lang="es-ES" sz="2100" dirty="0" smtClean="0"/>
              <a:t>ANEXO </a:t>
            </a:r>
            <a:r>
              <a:rPr lang="es-ES" sz="2100" dirty="0"/>
              <a:t>C: Recursos seleccionados (relacionados con los temas </a:t>
            </a:r>
            <a:r>
              <a:rPr lang="es-ES" sz="2100" dirty="0" smtClean="0"/>
              <a:t>debatidos en </a:t>
            </a:r>
            <a:r>
              <a:rPr lang="es-ES" sz="2100" dirty="0"/>
              <a:t>los diversos capítulos)</a:t>
            </a:r>
            <a:endParaRPr lang="en-IE" sz="2100" dirty="0"/>
          </a:p>
        </p:txBody>
      </p:sp>
      <p:sp>
        <p:nvSpPr>
          <p:cNvPr id="3" name="Text Placeholder 2">
            <a:extLst>
              <a:ext uri="{FF2B5EF4-FFF2-40B4-BE49-F238E27FC236}">
                <a16:creationId xmlns:a16="http://schemas.microsoft.com/office/drawing/2014/main" xmlns="" id="{4F2DD772-B760-42F6-8579-13797E3C4453}"/>
              </a:ext>
            </a:extLst>
          </p:cNvPr>
          <p:cNvSpPr>
            <a:spLocks noGrp="1"/>
          </p:cNvSpPr>
          <p:nvPr>
            <p:ph type="body" sz="quarter" idx="21"/>
          </p:nvPr>
        </p:nvSpPr>
        <p:spPr>
          <a:xfrm>
            <a:off x="3189827" y="269415"/>
            <a:ext cx="8994847" cy="857158"/>
          </a:xfrm>
        </p:spPr>
        <p:txBody>
          <a:bodyPr>
            <a:normAutofit fontScale="92500" lnSpcReduction="20000"/>
          </a:bodyPr>
          <a:lstStyle/>
          <a:p>
            <a:r>
              <a:rPr lang="es-ES" dirty="0"/>
              <a:t>Capacitación y orientación para refugiados: una guía para proveedores de servicios</a:t>
            </a:r>
            <a:endParaRPr lang="en-IE" dirty="0"/>
          </a:p>
        </p:txBody>
      </p:sp>
      <p:sp>
        <p:nvSpPr>
          <p:cNvPr id="4" name="TextBox 3">
            <a:extLst>
              <a:ext uri="{FF2B5EF4-FFF2-40B4-BE49-F238E27FC236}">
                <a16:creationId xmlns:a16="http://schemas.microsoft.com/office/drawing/2014/main" xmlns="" id="{2AF512AA-0465-4309-885A-A4EC60B99619}"/>
              </a:ext>
            </a:extLst>
          </p:cNvPr>
          <p:cNvSpPr txBox="1"/>
          <p:nvPr/>
        </p:nvSpPr>
        <p:spPr>
          <a:xfrm>
            <a:off x="1244" y="891713"/>
            <a:ext cx="3091912" cy="461665"/>
          </a:xfrm>
          <a:prstGeom prst="rect">
            <a:avLst/>
          </a:prstGeom>
          <a:solidFill>
            <a:srgbClr val="B6BD00"/>
          </a:solidFill>
        </p:spPr>
        <p:txBody>
          <a:bodyPr wrap="square" rtlCol="0">
            <a:spAutoFit/>
          </a:bodyPr>
          <a:lstStyle/>
          <a:p>
            <a:r>
              <a:rPr lang="en-IE" sz="2400" dirty="0">
                <a:solidFill>
                  <a:schemeClr val="bg1"/>
                </a:solidFill>
              </a:rPr>
              <a:t>      HERRAMIENTA ÚTIL</a:t>
            </a:r>
          </a:p>
        </p:txBody>
      </p:sp>
      <p:grpSp>
        <p:nvGrpSpPr>
          <p:cNvPr id="5" name="Google Shape;609;p39">
            <a:extLst>
              <a:ext uri="{FF2B5EF4-FFF2-40B4-BE49-F238E27FC236}">
                <a16:creationId xmlns:a16="http://schemas.microsoft.com/office/drawing/2014/main" xmlns="" id="{05480550-354F-476F-8299-58BFD75C8E3A}"/>
              </a:ext>
            </a:extLst>
          </p:cNvPr>
          <p:cNvGrpSpPr/>
          <p:nvPr/>
        </p:nvGrpSpPr>
        <p:grpSpPr>
          <a:xfrm>
            <a:off x="97915" y="975061"/>
            <a:ext cx="360000" cy="288000"/>
            <a:chOff x="5247525" y="3007275"/>
            <a:chExt cx="517575" cy="384825"/>
          </a:xfrm>
        </p:grpSpPr>
        <p:sp>
          <p:nvSpPr>
            <p:cNvPr id="6" name="Google Shape;610;p39">
              <a:extLst>
                <a:ext uri="{FF2B5EF4-FFF2-40B4-BE49-F238E27FC236}">
                  <a16:creationId xmlns:a16="http://schemas.microsoft.com/office/drawing/2014/main" xmlns="" id="{4B094789-34F9-43E2-9CBC-F32B3CB72B4B}"/>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1;p39">
              <a:extLst>
                <a:ext uri="{FF2B5EF4-FFF2-40B4-BE49-F238E27FC236}">
                  <a16:creationId xmlns:a16="http://schemas.microsoft.com/office/drawing/2014/main" xmlns="" id="{C573CDA5-5511-4959-9F4B-026567E427C1}"/>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xmlns="" id="{D820DB9F-39E6-4142-9AFB-DA683D81A982}"/>
              </a:ext>
            </a:extLst>
          </p:cNvPr>
          <p:cNvPicPr>
            <a:picLocks noChangeAspect="1"/>
          </p:cNvPicPr>
          <p:nvPr/>
        </p:nvPicPr>
        <p:blipFill>
          <a:blip r:embed="rId2"/>
          <a:stretch>
            <a:fillRect/>
          </a:stretch>
        </p:blipFill>
        <p:spPr>
          <a:xfrm>
            <a:off x="1244" y="1998078"/>
            <a:ext cx="2715442" cy="3466147"/>
          </a:xfrm>
          <a:prstGeom prst="rect">
            <a:avLst/>
          </a:prstGeom>
        </p:spPr>
      </p:pic>
      <p:sp>
        <p:nvSpPr>
          <p:cNvPr id="9" name="TextBox 8">
            <a:extLst>
              <a:ext uri="{FF2B5EF4-FFF2-40B4-BE49-F238E27FC236}">
                <a16:creationId xmlns:a16="http://schemas.microsoft.com/office/drawing/2014/main" xmlns="" id="{B8DAE971-FFC6-4D8F-9E55-CE039BC0E6D6}"/>
              </a:ext>
            </a:extLst>
          </p:cNvPr>
          <p:cNvSpPr txBox="1"/>
          <p:nvPr/>
        </p:nvSpPr>
        <p:spPr>
          <a:xfrm>
            <a:off x="1244" y="6600349"/>
            <a:ext cx="10371965" cy="246221"/>
          </a:xfrm>
          <a:prstGeom prst="rect">
            <a:avLst/>
          </a:prstGeom>
          <a:noFill/>
        </p:spPr>
        <p:txBody>
          <a:bodyPr wrap="square" rtlCol="0">
            <a:spAutoFit/>
          </a:bodyPr>
          <a:lstStyle/>
          <a:p>
            <a:r>
              <a:rPr lang="en-IE" sz="1000" dirty="0"/>
              <a:t>Source: </a:t>
            </a:r>
            <a:r>
              <a:rPr lang="en-IE" sz="1000" dirty="0">
                <a:hlinkClick r:id="rId3"/>
              </a:rPr>
              <a:t>http://www.culturalorientation.net/content/download/4241/23329/version/3/file/Refugee+Training+and+Orientation+-+A+Guide+for+Service+Providers.pdf</a:t>
            </a:r>
            <a:r>
              <a:rPr lang="en-IE" sz="1000" dirty="0"/>
              <a:t> </a:t>
            </a:r>
          </a:p>
        </p:txBody>
      </p:sp>
    </p:spTree>
    <p:extLst>
      <p:ext uri="{BB962C8B-B14F-4D97-AF65-F5344CB8AC3E}">
        <p14:creationId xmlns:p14="http://schemas.microsoft.com/office/powerpoint/2010/main" val="827021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26A201D-78BA-4C26-AF74-D170DA207F81}"/>
              </a:ext>
            </a:extLst>
          </p:cNvPr>
          <p:cNvSpPr>
            <a:spLocks noGrp="1"/>
          </p:cNvSpPr>
          <p:nvPr>
            <p:ph type="body" sz="quarter" idx="16"/>
          </p:nvPr>
        </p:nvSpPr>
        <p:spPr>
          <a:xfrm>
            <a:off x="6318620" y="1011510"/>
            <a:ext cx="5279028" cy="697353"/>
          </a:xfrm>
        </p:spPr>
        <p:txBody>
          <a:bodyPr/>
          <a:lstStyle/>
          <a:p>
            <a:r>
              <a:rPr lang="en-IE" dirty="0" smtClean="0"/>
              <a:t>EN ESTA SECCIÓN</a:t>
            </a:r>
            <a:endParaRPr lang="en-IE" dirty="0"/>
          </a:p>
          <a:p>
            <a:endParaRPr lang="en-IE" dirty="0"/>
          </a:p>
        </p:txBody>
      </p:sp>
      <p:sp>
        <p:nvSpPr>
          <p:cNvPr id="3" name="Text Placeholder 2">
            <a:extLst>
              <a:ext uri="{FF2B5EF4-FFF2-40B4-BE49-F238E27FC236}">
                <a16:creationId xmlns:a16="http://schemas.microsoft.com/office/drawing/2014/main" xmlns="" id="{19848A10-858E-4AB2-A9AE-C10CD35443F8}"/>
              </a:ext>
            </a:extLst>
          </p:cNvPr>
          <p:cNvSpPr>
            <a:spLocks noGrp="1"/>
          </p:cNvSpPr>
          <p:nvPr>
            <p:ph type="body" sz="quarter" idx="17"/>
          </p:nvPr>
        </p:nvSpPr>
        <p:spPr>
          <a:xfrm>
            <a:off x="5856676" y="1857492"/>
            <a:ext cx="5985368" cy="2962864"/>
          </a:xfrm>
        </p:spPr>
        <p:txBody>
          <a:bodyPr/>
          <a:lstStyle/>
          <a:p>
            <a:pPr algn="just"/>
            <a:r>
              <a:rPr lang="es-ES" dirty="0"/>
              <a:t>Todos tienen un papel que desempeñar en la creación de comunidades inclusivas.</a:t>
            </a:r>
          </a:p>
          <a:p>
            <a:pPr algn="just"/>
            <a:r>
              <a:rPr lang="es-ES" dirty="0"/>
              <a:t>En esta sección, veremos algunos consejos importantes para crear comunidades inclusivas y el papel </a:t>
            </a:r>
            <a:r>
              <a:rPr lang="es-ES" dirty="0" smtClean="0"/>
              <a:t>fundamental de los </a:t>
            </a:r>
            <a:r>
              <a:rPr lang="es-ES" dirty="0"/>
              <a:t>proveedores de servicios y educación </a:t>
            </a:r>
            <a:r>
              <a:rPr lang="es-ES" dirty="0" smtClean="0"/>
              <a:t>en </a:t>
            </a:r>
            <a:r>
              <a:rPr lang="es-ES" dirty="0"/>
              <a:t>la creación, el apoyo y la promoción de campeones de la comunidad inclusiva.</a:t>
            </a:r>
            <a:endParaRPr lang="en-IE" dirty="0"/>
          </a:p>
        </p:txBody>
      </p:sp>
      <p:sp>
        <p:nvSpPr>
          <p:cNvPr id="6" name="Text Placeholder 5">
            <a:extLst>
              <a:ext uri="{FF2B5EF4-FFF2-40B4-BE49-F238E27FC236}">
                <a16:creationId xmlns:a16="http://schemas.microsoft.com/office/drawing/2014/main" xmlns="" id="{CF2FA324-122C-4AD1-A9F2-E804F5D66E4F}"/>
              </a:ext>
            </a:extLst>
          </p:cNvPr>
          <p:cNvSpPr>
            <a:spLocks noGrp="1"/>
          </p:cNvSpPr>
          <p:nvPr>
            <p:ph type="body" sz="quarter" idx="13"/>
          </p:nvPr>
        </p:nvSpPr>
        <p:spPr>
          <a:xfrm>
            <a:off x="248356" y="1536159"/>
            <a:ext cx="4596580" cy="2497338"/>
          </a:xfrm>
        </p:spPr>
        <p:txBody>
          <a:bodyPr>
            <a:normAutofit/>
          </a:bodyPr>
          <a:lstStyle/>
          <a:p>
            <a:r>
              <a:rPr lang="en-US" sz="3600" i="0" dirty="0"/>
              <a:t>1.4 </a:t>
            </a:r>
            <a:r>
              <a:rPr lang="en-US" sz="3600" i="0" dirty="0" err="1"/>
              <a:t>Creando</a:t>
            </a:r>
            <a:r>
              <a:rPr lang="en-US" sz="3600" i="0" dirty="0"/>
              <a:t> </a:t>
            </a:r>
            <a:r>
              <a:rPr lang="en-US" sz="3600" i="0" dirty="0" err="1"/>
              <a:t>comunidades</a:t>
            </a:r>
            <a:r>
              <a:rPr lang="en-US" sz="3600" i="0" dirty="0"/>
              <a:t> </a:t>
            </a:r>
            <a:r>
              <a:rPr lang="en-US" sz="3600" i="0" dirty="0" err="1"/>
              <a:t>inclusivas</a:t>
            </a:r>
            <a:endParaRPr lang="en-IE" dirty="0"/>
          </a:p>
        </p:txBody>
      </p:sp>
      <p:sp>
        <p:nvSpPr>
          <p:cNvPr id="7" name="TextBox 6">
            <a:extLst>
              <a:ext uri="{FF2B5EF4-FFF2-40B4-BE49-F238E27FC236}">
                <a16:creationId xmlns:a16="http://schemas.microsoft.com/office/drawing/2014/main" xmlns=""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smtClean="0">
                <a:solidFill>
                  <a:schemeClr val="bg1"/>
                </a:solidFill>
              </a:rPr>
              <a:t>VIDA CÍVICA</a:t>
            </a:r>
            <a:endParaRPr lang="en-IE" sz="3200" dirty="0">
              <a:solidFill>
                <a:schemeClr val="bg1"/>
              </a:solidFill>
            </a:endParaRPr>
          </a:p>
        </p:txBody>
      </p:sp>
    </p:spTree>
    <p:extLst>
      <p:ext uri="{BB962C8B-B14F-4D97-AF65-F5344CB8AC3E}">
        <p14:creationId xmlns:p14="http://schemas.microsoft.com/office/powerpoint/2010/main" val="1836318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A8C1DE5-0AE9-4A10-9DD4-B46F6291DF8A}"/>
              </a:ext>
            </a:extLst>
          </p:cNvPr>
          <p:cNvSpPr>
            <a:spLocks noGrp="1"/>
          </p:cNvSpPr>
          <p:nvPr>
            <p:ph type="body" sz="quarter" idx="20"/>
          </p:nvPr>
        </p:nvSpPr>
        <p:spPr>
          <a:xfrm>
            <a:off x="5781598" y="1718048"/>
            <a:ext cx="5919865" cy="4707622"/>
          </a:xfrm>
        </p:spPr>
        <p:txBody>
          <a:bodyPr/>
          <a:lstStyle/>
          <a:p>
            <a:pPr marL="342900" indent="-342900" algn="just">
              <a:buFont typeface="Arial" panose="020B0604020202020204" pitchFamily="34" charset="0"/>
              <a:buChar char="•"/>
            </a:pPr>
            <a:r>
              <a:rPr lang="es-ES" dirty="0" smtClean="0"/>
              <a:t>Una comunidad </a:t>
            </a:r>
            <a:r>
              <a:rPr lang="es-ES" dirty="0"/>
              <a:t>que valora la diversidad y hace todo lo posible para respetar a todos sus ciudadanos, proporcionar pleno acceso a los recursos y promover la igualdad de oportunidades</a:t>
            </a:r>
            <a:r>
              <a:rPr lang="es-ES" dirty="0" smtClean="0"/>
              <a:t>.</a:t>
            </a:r>
          </a:p>
          <a:p>
            <a:pPr marL="342900" indent="-342900" algn="just">
              <a:buFont typeface="Arial" panose="020B0604020202020204" pitchFamily="34" charset="0"/>
              <a:buChar char="•"/>
            </a:pPr>
            <a:r>
              <a:rPr lang="es-ES" dirty="0"/>
              <a:t>Una comunidad que </a:t>
            </a:r>
            <a:r>
              <a:rPr lang="es-ES" dirty="0" smtClean="0"/>
              <a:t>trabaja </a:t>
            </a:r>
            <a:r>
              <a:rPr lang="es-ES" dirty="0"/>
              <a:t>para eliminar todas las formas de discriminación</a:t>
            </a:r>
            <a:r>
              <a:rPr lang="es-ES" dirty="0" smtClean="0"/>
              <a:t>.</a:t>
            </a:r>
          </a:p>
          <a:p>
            <a:pPr marL="342900" indent="-342900" algn="just">
              <a:buFont typeface="Arial" panose="020B0604020202020204" pitchFamily="34" charset="0"/>
              <a:buChar char="•"/>
            </a:pPr>
            <a:r>
              <a:rPr lang="es-ES" dirty="0"/>
              <a:t>Una comunidad que </a:t>
            </a:r>
            <a:r>
              <a:rPr lang="es-ES" dirty="0" smtClean="0"/>
              <a:t>involucra </a:t>
            </a:r>
            <a:r>
              <a:rPr lang="es-ES" dirty="0"/>
              <a:t>a todos sus ciudadanos en los procesos de toma de decisiones que afectan sus vidas</a:t>
            </a:r>
            <a:r>
              <a:rPr lang="es-ES" dirty="0" smtClean="0"/>
              <a:t>.</a:t>
            </a:r>
          </a:p>
          <a:p>
            <a:pPr marL="342900" indent="-342900" algn="just">
              <a:buFont typeface="Arial" panose="020B0604020202020204" pitchFamily="34" charset="0"/>
              <a:buChar char="•"/>
            </a:pPr>
            <a:r>
              <a:rPr lang="es-ES" dirty="0"/>
              <a:t>Una comunidad que </a:t>
            </a:r>
            <a:r>
              <a:rPr lang="es-ES" dirty="0" smtClean="0"/>
              <a:t>responde </a:t>
            </a:r>
            <a:r>
              <a:rPr lang="es-ES" dirty="0" smtClean="0"/>
              <a:t>rápidamente a incidentes racistas y otros incidentes discriminatorios.</a:t>
            </a:r>
            <a:endParaRPr lang="es-ES" dirty="0"/>
          </a:p>
        </p:txBody>
      </p:sp>
      <p:sp>
        <p:nvSpPr>
          <p:cNvPr id="3" name="Picture Placeholder 2">
            <a:extLst>
              <a:ext uri="{FF2B5EF4-FFF2-40B4-BE49-F238E27FC236}">
                <a16:creationId xmlns:a16="http://schemas.microsoft.com/office/drawing/2014/main" xmlns="" id="{7F2F4B3F-1BF2-4150-A053-185809E82311}"/>
              </a:ext>
            </a:extLst>
          </p:cNvPr>
          <p:cNvSpPr>
            <a:spLocks noGrp="1"/>
          </p:cNvSpPr>
          <p:nvPr>
            <p:ph type="pic" sz="quarter" idx="21"/>
          </p:nvPr>
        </p:nvSpPr>
        <p:spPr/>
      </p:sp>
      <p:sp>
        <p:nvSpPr>
          <p:cNvPr id="4" name="Text Placeholder 3">
            <a:extLst>
              <a:ext uri="{FF2B5EF4-FFF2-40B4-BE49-F238E27FC236}">
                <a16:creationId xmlns:a16="http://schemas.microsoft.com/office/drawing/2014/main" xmlns="" id="{6444E0E3-DEB5-4EFC-B984-2CD840B00A7E}"/>
              </a:ext>
            </a:extLst>
          </p:cNvPr>
          <p:cNvSpPr>
            <a:spLocks noGrp="1"/>
          </p:cNvSpPr>
          <p:nvPr>
            <p:ph type="body" sz="quarter" idx="22"/>
          </p:nvPr>
        </p:nvSpPr>
        <p:spPr>
          <a:xfrm>
            <a:off x="5192889" y="1090943"/>
            <a:ext cx="6508574" cy="627105"/>
          </a:xfrm>
        </p:spPr>
        <p:txBody>
          <a:bodyPr>
            <a:normAutofit fontScale="92500"/>
          </a:bodyPr>
          <a:lstStyle/>
          <a:p>
            <a:r>
              <a:rPr lang="es-ES" dirty="0"/>
              <a:t>¿Qué es una comunidad inclusiva?</a:t>
            </a:r>
            <a:endParaRPr lang="en-IE" dirty="0"/>
          </a:p>
        </p:txBody>
      </p:sp>
      <p:pic>
        <p:nvPicPr>
          <p:cNvPr id="5" name="Picture Placeholder 5">
            <a:extLst>
              <a:ext uri="{FF2B5EF4-FFF2-40B4-BE49-F238E27FC236}">
                <a16:creationId xmlns:a16="http://schemas.microsoft.com/office/drawing/2014/main" xmlns="" id="{CAF47F68-6E53-4B0F-A993-E2784F4A994A}"/>
              </a:ext>
            </a:extLst>
          </p:cNvPr>
          <p:cNvPicPr>
            <a:picLocks noChangeAspect="1"/>
          </p:cNvPicPr>
          <p:nvPr/>
        </p:nvPicPr>
        <p:blipFill>
          <a:blip r:embed="rId2">
            <a:extLst>
              <a:ext uri="{837473B0-CC2E-450A-ABE3-18F120FF3D39}">
                <a1611:picAttrSrcUrl xmlns:a1611="http://schemas.microsoft.com/office/drawing/2016/11/main" xmlns="" r:id="rId3"/>
              </a:ext>
            </a:extLst>
          </a:blip>
          <a:srcRect t="320" b="320"/>
          <a:stretch>
            <a:fillRect/>
          </a:stretch>
        </p:blipFill>
        <p:spPr>
          <a:xfrm flipH="1">
            <a:off x="490537" y="1404496"/>
            <a:ext cx="5173512" cy="5021174"/>
          </a:xfrm>
          <a:prstGeom prst="ellipse">
            <a:avLst/>
          </a:prstGeom>
        </p:spPr>
      </p:pic>
    </p:spTree>
    <p:extLst>
      <p:ext uri="{BB962C8B-B14F-4D97-AF65-F5344CB8AC3E}">
        <p14:creationId xmlns:p14="http://schemas.microsoft.com/office/powerpoint/2010/main" val="3941161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27E2DB9-5E5C-43D5-8520-C9E94CC36857}"/>
              </a:ext>
            </a:extLst>
          </p:cNvPr>
          <p:cNvSpPr>
            <a:spLocks noGrp="1"/>
          </p:cNvSpPr>
          <p:nvPr>
            <p:ph type="body" sz="quarter" idx="20"/>
          </p:nvPr>
        </p:nvSpPr>
        <p:spPr/>
        <p:txBody>
          <a:bodyPr/>
          <a:lstStyle/>
          <a:p>
            <a:pPr algn="just"/>
            <a:r>
              <a:rPr lang="es-ES" dirty="0">
                <a:solidFill>
                  <a:srgbClr val="EA1D76"/>
                </a:solidFill>
              </a:rPr>
              <a:t>Reúna a diversos grupos de personas en </a:t>
            </a:r>
            <a:r>
              <a:rPr lang="es-ES" dirty="0" smtClean="0">
                <a:solidFill>
                  <a:srgbClr val="EA1D76"/>
                </a:solidFill>
              </a:rPr>
              <a:t>espacios cotidianos compartidos por los propios miembros de la comunidad en </a:t>
            </a:r>
            <a:r>
              <a:rPr lang="es-ES" dirty="0">
                <a:solidFill>
                  <a:srgbClr val="EA1D76"/>
                </a:solidFill>
              </a:rPr>
              <a:t>su </a:t>
            </a:r>
            <a:r>
              <a:rPr lang="es-ES" dirty="0" smtClean="0">
                <a:solidFill>
                  <a:srgbClr val="EA1D76"/>
                </a:solidFill>
              </a:rPr>
              <a:t>día a día:</a:t>
            </a:r>
            <a:endParaRPr lang="es-ES" dirty="0" smtClean="0">
              <a:solidFill>
                <a:srgbClr val="EA1D76"/>
              </a:solidFill>
            </a:endParaRPr>
          </a:p>
          <a:p>
            <a:pPr marL="342900" indent="-342900" algn="just">
              <a:buFont typeface="Arial" panose="020B0604020202020204" pitchFamily="34" charset="0"/>
              <a:buChar char="•"/>
            </a:pPr>
            <a:r>
              <a:rPr lang="es-ES" dirty="0"/>
              <a:t>El parque infantil y las zonas recreativas.</a:t>
            </a:r>
          </a:p>
          <a:p>
            <a:pPr marL="342900" indent="-342900" algn="just">
              <a:buFont typeface="Arial" panose="020B0604020202020204" pitchFamily="34" charset="0"/>
              <a:buChar char="•"/>
            </a:pPr>
            <a:r>
              <a:rPr lang="es-ES" dirty="0"/>
              <a:t>Salas / espacios comunitarios.</a:t>
            </a:r>
          </a:p>
          <a:p>
            <a:pPr marL="342900" indent="-342900" algn="just">
              <a:buFont typeface="Arial" panose="020B0604020202020204" pitchFamily="34" charset="0"/>
              <a:buChar char="•"/>
            </a:pPr>
            <a:r>
              <a:rPr lang="es-ES" dirty="0" smtClean="0"/>
              <a:t>Centros comerciales.</a:t>
            </a:r>
            <a:endParaRPr lang="es-ES" dirty="0"/>
          </a:p>
          <a:p>
            <a:pPr marL="342900" indent="-342900" algn="just">
              <a:buFont typeface="Arial" panose="020B0604020202020204" pitchFamily="34" charset="0"/>
              <a:buChar char="•"/>
            </a:pPr>
            <a:r>
              <a:rPr lang="es-ES" dirty="0" smtClean="0"/>
              <a:t>Colegios </a:t>
            </a:r>
            <a:r>
              <a:rPr lang="es-ES" dirty="0"/>
              <a:t>en el barrio</a:t>
            </a:r>
            <a:r>
              <a:rPr lang="es-ES" dirty="0" smtClean="0"/>
              <a:t>.</a:t>
            </a:r>
          </a:p>
          <a:p>
            <a:pPr algn="just"/>
            <a:r>
              <a:rPr lang="es-ES" dirty="0" smtClean="0"/>
              <a:t>Es </a:t>
            </a:r>
            <a:r>
              <a:rPr lang="es-ES" dirty="0"/>
              <a:t>la interacción lo que cuenta.</a:t>
            </a:r>
            <a:endParaRPr lang="en-IE" dirty="0"/>
          </a:p>
        </p:txBody>
      </p:sp>
      <p:sp>
        <p:nvSpPr>
          <p:cNvPr id="3" name="Picture Placeholder 2">
            <a:extLst>
              <a:ext uri="{FF2B5EF4-FFF2-40B4-BE49-F238E27FC236}">
                <a16:creationId xmlns:a16="http://schemas.microsoft.com/office/drawing/2014/main" xmlns="" id="{1486E378-3631-48E2-9011-BCDAD6591401}"/>
              </a:ext>
            </a:extLst>
          </p:cNvPr>
          <p:cNvSpPr>
            <a:spLocks noGrp="1"/>
          </p:cNvSpPr>
          <p:nvPr>
            <p:ph type="pic" sz="quarter" idx="21"/>
          </p:nvPr>
        </p:nvSpPr>
        <p:spPr/>
      </p:sp>
      <p:sp>
        <p:nvSpPr>
          <p:cNvPr id="4" name="Text Placeholder 3">
            <a:extLst>
              <a:ext uri="{FF2B5EF4-FFF2-40B4-BE49-F238E27FC236}">
                <a16:creationId xmlns:a16="http://schemas.microsoft.com/office/drawing/2014/main" xmlns="" id="{49174954-6025-4B94-8ED2-3EED66EA2D80}"/>
              </a:ext>
            </a:extLst>
          </p:cNvPr>
          <p:cNvSpPr>
            <a:spLocks noGrp="1"/>
          </p:cNvSpPr>
          <p:nvPr>
            <p:ph type="body" sz="quarter" idx="22"/>
          </p:nvPr>
        </p:nvSpPr>
        <p:spPr>
          <a:xfrm>
            <a:off x="4447822" y="417737"/>
            <a:ext cx="7563556" cy="1396441"/>
          </a:xfrm>
        </p:spPr>
        <p:txBody>
          <a:bodyPr>
            <a:normAutofit fontScale="77500" lnSpcReduction="20000"/>
          </a:bodyPr>
          <a:lstStyle/>
          <a:p>
            <a:pPr algn="just"/>
            <a:r>
              <a:rPr lang="es-ES" dirty="0"/>
              <a:t>¿Cómo pueden los proveedores de servicios y los educadores de adultos ayudar a que las comunidades en las que operan sean más inclusivas?</a:t>
            </a:r>
            <a:endParaRPr lang="en-IE" dirty="0"/>
          </a:p>
        </p:txBody>
      </p:sp>
      <p:pic>
        <p:nvPicPr>
          <p:cNvPr id="5" name="Picture Placeholder 6" descr="A group of people posing for a photo&#10;&#10;Description automatically generated">
            <a:extLst>
              <a:ext uri="{FF2B5EF4-FFF2-40B4-BE49-F238E27FC236}">
                <a16:creationId xmlns:a16="http://schemas.microsoft.com/office/drawing/2014/main" xmlns="" id="{199BE40F-10ED-4AC3-BE56-05AE0FA52441}"/>
              </a:ext>
            </a:extLst>
          </p:cNvPr>
          <p:cNvPicPr>
            <a:picLocks noChangeAspect="1"/>
          </p:cNvPicPr>
          <p:nvPr/>
        </p:nvPicPr>
        <p:blipFill>
          <a:blip r:embed="rId3">
            <a:extLst>
              <a:ext uri="{837473B0-CC2E-450A-ABE3-18F120FF3D39}">
                <a1611:picAttrSrcUrl xmlns:a1611="http://schemas.microsoft.com/office/drawing/2016/11/main" xmlns="" r:id="rId4"/>
              </a:ext>
            </a:extLst>
          </a:blip>
          <a:srcRect l="24238" r="24238"/>
          <a:stretch>
            <a:fillRect/>
          </a:stretch>
        </p:blipFill>
        <p:spPr>
          <a:xfrm flipH="1">
            <a:off x="415324" y="1527646"/>
            <a:ext cx="5039571" cy="4891177"/>
          </a:xfrm>
          <a:prstGeom prst="ellipse">
            <a:avLst/>
          </a:prstGeom>
        </p:spPr>
      </p:pic>
      <p:sp>
        <p:nvSpPr>
          <p:cNvPr id="7" name="TextBox 6">
            <a:extLst>
              <a:ext uri="{FF2B5EF4-FFF2-40B4-BE49-F238E27FC236}">
                <a16:creationId xmlns:a16="http://schemas.microsoft.com/office/drawing/2014/main" xmlns="" id="{C20F7B94-3D56-49D6-B321-B9AC44B39215}"/>
              </a:ext>
            </a:extLst>
          </p:cNvPr>
          <p:cNvSpPr txBox="1"/>
          <p:nvPr/>
        </p:nvSpPr>
        <p:spPr>
          <a:xfrm>
            <a:off x="0" y="377190"/>
            <a:ext cx="1557868" cy="461665"/>
          </a:xfrm>
          <a:prstGeom prst="rect">
            <a:avLst/>
          </a:prstGeom>
          <a:solidFill>
            <a:srgbClr val="EA1D76"/>
          </a:solidFill>
        </p:spPr>
        <p:txBody>
          <a:bodyPr wrap="square" rtlCol="0">
            <a:spAutoFit/>
          </a:bodyPr>
          <a:lstStyle/>
          <a:p>
            <a:r>
              <a:rPr lang="en-IE" sz="2400" dirty="0" smtClean="0">
                <a:solidFill>
                  <a:schemeClr val="bg1"/>
                </a:solidFill>
              </a:rPr>
              <a:t>CONSEJOS</a:t>
            </a:r>
            <a:endParaRPr lang="en-IE" sz="2400" dirty="0">
              <a:solidFill>
                <a:schemeClr val="bg1"/>
              </a:solidFill>
            </a:endParaRPr>
          </a:p>
        </p:txBody>
      </p:sp>
    </p:spTree>
    <p:extLst>
      <p:ext uri="{BB962C8B-B14F-4D97-AF65-F5344CB8AC3E}">
        <p14:creationId xmlns:p14="http://schemas.microsoft.com/office/powerpoint/2010/main" val="3139453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27E2DB9-5E5C-43D5-8520-C9E94CC36857}"/>
              </a:ext>
            </a:extLst>
          </p:cNvPr>
          <p:cNvSpPr>
            <a:spLocks noGrp="1"/>
          </p:cNvSpPr>
          <p:nvPr>
            <p:ph type="body" sz="quarter" idx="20"/>
          </p:nvPr>
        </p:nvSpPr>
        <p:spPr>
          <a:xfrm>
            <a:off x="5779911" y="2157412"/>
            <a:ext cx="5921552" cy="4126823"/>
          </a:xfrm>
        </p:spPr>
        <p:txBody>
          <a:bodyPr/>
          <a:lstStyle/>
          <a:p>
            <a:pPr algn="just"/>
            <a:r>
              <a:rPr lang="es-ES" dirty="0">
                <a:solidFill>
                  <a:srgbClr val="EA1D76"/>
                </a:solidFill>
              </a:rPr>
              <a:t>Involucrarse y trabajar con los líderes más influyentes que representan a los grupos principales</a:t>
            </a:r>
            <a:r>
              <a:rPr lang="es-ES" dirty="0" smtClean="0">
                <a:solidFill>
                  <a:srgbClr val="EA1D76"/>
                </a:solidFill>
              </a:rPr>
              <a:t>:</a:t>
            </a:r>
          </a:p>
          <a:p>
            <a:pPr algn="just"/>
            <a:r>
              <a:rPr lang="es-ES" dirty="0" smtClean="0"/>
              <a:t>Los </a:t>
            </a:r>
            <a:r>
              <a:rPr lang="es-ES" dirty="0"/>
              <a:t>consejos comunitarios que forman parte de un grupo diverso de líderes y representantes institucionales están mejor ubicados para promover el valor de la diversidad.</a:t>
            </a:r>
          </a:p>
          <a:p>
            <a:pPr algn="just"/>
            <a:r>
              <a:rPr lang="es-ES" dirty="0"/>
              <a:t>Trabajando </a:t>
            </a:r>
            <a:r>
              <a:rPr lang="es-ES" dirty="0" smtClean="0"/>
              <a:t>de forma conjunta se puede </a:t>
            </a:r>
            <a:r>
              <a:rPr lang="es-ES" dirty="0"/>
              <a:t>determinar qué se </a:t>
            </a:r>
            <a:r>
              <a:rPr lang="es-ES" dirty="0" smtClean="0"/>
              <a:t>necesita </a:t>
            </a:r>
            <a:r>
              <a:rPr lang="es-ES" dirty="0"/>
              <a:t>para ayudar a toda la comunidad a adoptar y valorar la diversidad.</a:t>
            </a:r>
            <a:endParaRPr lang="en-IE" dirty="0"/>
          </a:p>
        </p:txBody>
      </p:sp>
      <p:pic>
        <p:nvPicPr>
          <p:cNvPr id="8" name="Picture Placeholder 7" descr="A picture containing toy&#10;&#10;Description automatically generated">
            <a:extLst>
              <a:ext uri="{FF2B5EF4-FFF2-40B4-BE49-F238E27FC236}">
                <a16:creationId xmlns:a16="http://schemas.microsoft.com/office/drawing/2014/main" xmlns="" id="{727E3D32-1DBB-4C34-8691-FEFC48343579}"/>
              </a:ext>
            </a:extLst>
          </p:cNvPr>
          <p:cNvPicPr>
            <a:picLocks noGrp="1" noChangeAspect="1"/>
          </p:cNvPicPr>
          <p:nvPr>
            <p:ph type="pic" sz="quarter" idx="21"/>
          </p:nvPr>
        </p:nvPicPr>
        <p:blipFill>
          <a:blip r:embed="rId3">
            <a:extLst>
              <a:ext uri="{837473B0-CC2E-450A-ABE3-18F120FF3D39}">
                <a1611:picAttrSrcUrl xmlns:a1611="http://schemas.microsoft.com/office/drawing/2016/11/main" xmlns="" r:id="rId4"/>
              </a:ext>
            </a:extLst>
          </a:blip>
          <a:srcRect l="309" r="309"/>
          <a:stretch>
            <a:fillRect/>
          </a:stretch>
        </p:blipFill>
        <p:spPr/>
      </p:pic>
      <p:sp>
        <p:nvSpPr>
          <p:cNvPr id="4" name="Text Placeholder 3">
            <a:extLst>
              <a:ext uri="{FF2B5EF4-FFF2-40B4-BE49-F238E27FC236}">
                <a16:creationId xmlns:a16="http://schemas.microsoft.com/office/drawing/2014/main" xmlns="" id="{49174954-6025-4B94-8ED2-3EED66EA2D80}"/>
              </a:ext>
            </a:extLst>
          </p:cNvPr>
          <p:cNvSpPr>
            <a:spLocks noGrp="1"/>
          </p:cNvSpPr>
          <p:nvPr>
            <p:ph type="body" sz="quarter" idx="22"/>
          </p:nvPr>
        </p:nvSpPr>
        <p:spPr>
          <a:xfrm>
            <a:off x="3962401" y="577306"/>
            <a:ext cx="8111596" cy="1175896"/>
          </a:xfrm>
        </p:spPr>
        <p:txBody>
          <a:bodyPr>
            <a:normAutofit fontScale="77500" lnSpcReduction="20000"/>
          </a:bodyPr>
          <a:lstStyle/>
          <a:p>
            <a:pPr algn="just"/>
            <a:r>
              <a:rPr lang="es-ES" dirty="0"/>
              <a:t>¿Cómo pueden los proveedores de servicios y los educadores de adultos ayudar a que las comunidades en las que operan sean más inclusivas?</a:t>
            </a:r>
            <a:endParaRPr lang="en-IE" dirty="0"/>
          </a:p>
        </p:txBody>
      </p:sp>
      <p:sp>
        <p:nvSpPr>
          <p:cNvPr id="7" name="TextBox 6">
            <a:extLst>
              <a:ext uri="{FF2B5EF4-FFF2-40B4-BE49-F238E27FC236}">
                <a16:creationId xmlns:a16="http://schemas.microsoft.com/office/drawing/2014/main" xmlns="" id="{C20F7B94-3D56-49D6-B321-B9AC44B39215}"/>
              </a:ext>
            </a:extLst>
          </p:cNvPr>
          <p:cNvSpPr txBox="1"/>
          <p:nvPr/>
        </p:nvSpPr>
        <p:spPr>
          <a:xfrm>
            <a:off x="0" y="377190"/>
            <a:ext cx="1569156" cy="461665"/>
          </a:xfrm>
          <a:prstGeom prst="rect">
            <a:avLst/>
          </a:prstGeom>
          <a:solidFill>
            <a:srgbClr val="EA1D76"/>
          </a:solidFill>
        </p:spPr>
        <p:txBody>
          <a:bodyPr wrap="square" rtlCol="0">
            <a:spAutoFit/>
          </a:bodyPr>
          <a:lstStyle/>
          <a:p>
            <a:r>
              <a:rPr lang="en-IE" sz="2400" dirty="0">
                <a:solidFill>
                  <a:schemeClr val="bg1"/>
                </a:solidFill>
              </a:rPr>
              <a:t>CONSEJOS</a:t>
            </a:r>
          </a:p>
        </p:txBody>
      </p:sp>
    </p:spTree>
    <p:extLst>
      <p:ext uri="{BB962C8B-B14F-4D97-AF65-F5344CB8AC3E}">
        <p14:creationId xmlns:p14="http://schemas.microsoft.com/office/powerpoint/2010/main" val="656976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27E2DB9-5E5C-43D5-8520-C9E94CC36857}"/>
              </a:ext>
            </a:extLst>
          </p:cNvPr>
          <p:cNvSpPr>
            <a:spLocks noGrp="1"/>
          </p:cNvSpPr>
          <p:nvPr>
            <p:ph type="body" sz="quarter" idx="20"/>
          </p:nvPr>
        </p:nvSpPr>
        <p:spPr>
          <a:xfrm>
            <a:off x="5569285" y="2157412"/>
            <a:ext cx="6243553" cy="3957637"/>
          </a:xfrm>
        </p:spPr>
        <p:txBody>
          <a:bodyPr/>
          <a:lstStyle/>
          <a:p>
            <a:r>
              <a:rPr lang="es-ES" dirty="0">
                <a:solidFill>
                  <a:srgbClr val="EA1D76"/>
                </a:solidFill>
              </a:rPr>
              <a:t>Reconocer y celebrar una acción colectiva exitosa</a:t>
            </a:r>
            <a:r>
              <a:rPr lang="es-ES" dirty="0" smtClean="0">
                <a:solidFill>
                  <a:srgbClr val="EA1D76"/>
                </a:solidFill>
              </a:rPr>
              <a:t>:</a:t>
            </a:r>
          </a:p>
          <a:p>
            <a:pPr algn="just"/>
            <a:r>
              <a:rPr lang="es-ES" dirty="0"/>
              <a:t>La acción colectiva exitosa no solo mejora una comunidad, sino que también fortalece las relaciones de los grupos. Refuerza la experiencia positiva y el resultado de trabajar juntos.</a:t>
            </a:r>
          </a:p>
          <a:p>
            <a:pPr algn="just"/>
            <a:r>
              <a:rPr lang="es-ES" dirty="0"/>
              <a:t>Es más probable que los grupos quieran trabajar juntos de nuevo.</a:t>
            </a:r>
          </a:p>
          <a:p>
            <a:pPr algn="just"/>
            <a:r>
              <a:rPr lang="es-ES" dirty="0"/>
              <a:t>Tómese el tiempo para reconocer y celebrar incluso el logro más pequeño.</a:t>
            </a:r>
            <a:endParaRPr lang="en-IE" dirty="0"/>
          </a:p>
        </p:txBody>
      </p:sp>
      <p:sp>
        <p:nvSpPr>
          <p:cNvPr id="4" name="Text Placeholder 3">
            <a:extLst>
              <a:ext uri="{FF2B5EF4-FFF2-40B4-BE49-F238E27FC236}">
                <a16:creationId xmlns:a16="http://schemas.microsoft.com/office/drawing/2014/main" xmlns="" id="{49174954-6025-4B94-8ED2-3EED66EA2D80}"/>
              </a:ext>
            </a:extLst>
          </p:cNvPr>
          <p:cNvSpPr>
            <a:spLocks noGrp="1"/>
          </p:cNvSpPr>
          <p:nvPr>
            <p:ph type="body" sz="quarter" idx="22"/>
          </p:nvPr>
        </p:nvSpPr>
        <p:spPr>
          <a:xfrm>
            <a:off x="4492978" y="478150"/>
            <a:ext cx="7439377" cy="1396441"/>
          </a:xfrm>
        </p:spPr>
        <p:txBody>
          <a:bodyPr>
            <a:normAutofit fontScale="77500" lnSpcReduction="20000"/>
          </a:bodyPr>
          <a:lstStyle/>
          <a:p>
            <a:pPr algn="just"/>
            <a:r>
              <a:rPr lang="es-ES" dirty="0"/>
              <a:t>¿Cómo pueden los proveedores de servicios y los educadores de adultos ayudar a que las comunidades en las que operan sean más inclusivas?</a:t>
            </a:r>
            <a:endParaRPr lang="en-IE" dirty="0"/>
          </a:p>
        </p:txBody>
      </p:sp>
      <p:sp>
        <p:nvSpPr>
          <p:cNvPr id="7" name="TextBox 6">
            <a:extLst>
              <a:ext uri="{FF2B5EF4-FFF2-40B4-BE49-F238E27FC236}">
                <a16:creationId xmlns:a16="http://schemas.microsoft.com/office/drawing/2014/main" xmlns="" id="{C20F7B94-3D56-49D6-B321-B9AC44B39215}"/>
              </a:ext>
            </a:extLst>
          </p:cNvPr>
          <p:cNvSpPr txBox="1"/>
          <p:nvPr/>
        </p:nvSpPr>
        <p:spPr>
          <a:xfrm>
            <a:off x="-1" y="377190"/>
            <a:ext cx="1693333" cy="461665"/>
          </a:xfrm>
          <a:prstGeom prst="rect">
            <a:avLst/>
          </a:prstGeom>
          <a:solidFill>
            <a:srgbClr val="EA1D76"/>
          </a:solidFill>
        </p:spPr>
        <p:txBody>
          <a:bodyPr wrap="square" rtlCol="0">
            <a:spAutoFit/>
          </a:bodyPr>
          <a:lstStyle/>
          <a:p>
            <a:r>
              <a:rPr lang="en-IE" sz="2400" dirty="0">
                <a:solidFill>
                  <a:schemeClr val="bg1"/>
                </a:solidFill>
              </a:rPr>
              <a:t>CONSEJOS</a:t>
            </a:r>
          </a:p>
        </p:txBody>
      </p:sp>
      <p:sp>
        <p:nvSpPr>
          <p:cNvPr id="5" name="Picture Placeholder 4">
            <a:extLst>
              <a:ext uri="{FF2B5EF4-FFF2-40B4-BE49-F238E27FC236}">
                <a16:creationId xmlns:a16="http://schemas.microsoft.com/office/drawing/2014/main" xmlns="" id="{26622F0A-71F5-44A4-9B64-5BA3899F7792}"/>
              </a:ext>
            </a:extLst>
          </p:cNvPr>
          <p:cNvSpPr>
            <a:spLocks noGrp="1"/>
          </p:cNvSpPr>
          <p:nvPr>
            <p:ph type="pic" sz="quarter" idx="21"/>
          </p:nvPr>
        </p:nvSpPr>
        <p:spPr/>
      </p:sp>
      <p:pic>
        <p:nvPicPr>
          <p:cNvPr id="9" name="Picture 8">
            <a:extLst>
              <a:ext uri="{FF2B5EF4-FFF2-40B4-BE49-F238E27FC236}">
                <a16:creationId xmlns:a16="http://schemas.microsoft.com/office/drawing/2014/main" xmlns="" id="{A23837A2-F8B5-4EE8-A841-1D4B78C03A37}"/>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496711" y="2480645"/>
            <a:ext cx="4997393" cy="2727442"/>
          </a:xfrm>
          <a:prstGeom prst="rect">
            <a:avLst/>
          </a:prstGeom>
        </p:spPr>
      </p:pic>
    </p:spTree>
    <p:extLst>
      <p:ext uri="{BB962C8B-B14F-4D97-AF65-F5344CB8AC3E}">
        <p14:creationId xmlns:p14="http://schemas.microsoft.com/office/powerpoint/2010/main" val="2934133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27E2DB9-5E5C-43D5-8520-C9E94CC36857}"/>
              </a:ext>
            </a:extLst>
          </p:cNvPr>
          <p:cNvSpPr>
            <a:spLocks noGrp="1"/>
          </p:cNvSpPr>
          <p:nvPr>
            <p:ph type="body" sz="quarter" idx="20"/>
          </p:nvPr>
        </p:nvSpPr>
        <p:spPr>
          <a:xfrm>
            <a:off x="5680710" y="2041542"/>
            <a:ext cx="6275070" cy="4242694"/>
          </a:xfrm>
        </p:spPr>
        <p:txBody>
          <a:bodyPr/>
          <a:lstStyle/>
          <a:p>
            <a:r>
              <a:rPr lang="es-ES" dirty="0">
                <a:solidFill>
                  <a:srgbClr val="EA1D76"/>
                </a:solidFill>
              </a:rPr>
              <a:t>Cree relaciones de colaboración duraderas y sostenibles</a:t>
            </a:r>
            <a:r>
              <a:rPr lang="es-ES" dirty="0" smtClean="0">
                <a:solidFill>
                  <a:srgbClr val="EA1D76"/>
                </a:solidFill>
              </a:rPr>
              <a:t>:</a:t>
            </a:r>
          </a:p>
          <a:p>
            <a:r>
              <a:rPr lang="es-ES" dirty="0" smtClean="0"/>
              <a:t>Construir </a:t>
            </a:r>
            <a:r>
              <a:rPr lang="es-ES" dirty="0"/>
              <a:t>una comunidad inclusiva no es un evento que tiene un principio y un final. Es un proceso que evoluciona continuamente. Tampoco </a:t>
            </a:r>
            <a:r>
              <a:rPr lang="es-ES" dirty="0" smtClean="0"/>
              <a:t>una </a:t>
            </a:r>
            <a:r>
              <a:rPr lang="es-ES" dirty="0"/>
              <a:t>comunidad inclusiva </a:t>
            </a:r>
            <a:r>
              <a:rPr lang="es-ES" dirty="0" smtClean="0"/>
              <a:t>pueda ser creada </a:t>
            </a:r>
            <a:r>
              <a:rPr lang="es-ES" dirty="0"/>
              <a:t>de forma aislada.</a:t>
            </a:r>
          </a:p>
          <a:p>
            <a:pPr algn="just"/>
            <a:r>
              <a:rPr lang="es-ES" dirty="0" smtClean="0"/>
              <a:t>La clave </a:t>
            </a:r>
            <a:r>
              <a:rPr lang="es-ES" dirty="0"/>
              <a:t>en el desarrollo comunitario inclusivo </a:t>
            </a:r>
            <a:r>
              <a:rPr lang="es-ES" dirty="0" smtClean="0"/>
              <a:t>es la </a:t>
            </a:r>
            <a:r>
              <a:rPr lang="es-ES" dirty="0" smtClean="0"/>
              <a:t>creación de </a:t>
            </a:r>
            <a:r>
              <a:rPr lang="es-ES" dirty="0"/>
              <a:t>relaciones y </a:t>
            </a:r>
            <a:r>
              <a:rPr lang="es-ES" dirty="0" smtClean="0"/>
              <a:t>de </a:t>
            </a:r>
            <a:r>
              <a:rPr lang="es-ES" dirty="0"/>
              <a:t>oportunidades para mantener </a:t>
            </a:r>
            <a:r>
              <a:rPr lang="es-ES" dirty="0" smtClean="0"/>
              <a:t>contacto </a:t>
            </a:r>
            <a:r>
              <a:rPr lang="es-ES" dirty="0"/>
              <a:t>y </a:t>
            </a:r>
            <a:r>
              <a:rPr lang="es-ES" dirty="0" smtClean="0"/>
              <a:t>cooperación </a:t>
            </a:r>
            <a:r>
              <a:rPr lang="es-ES" dirty="0"/>
              <a:t>frecuentes entre diferentes grupos de interés, refugiados y grupos </a:t>
            </a:r>
            <a:r>
              <a:rPr lang="es-ES" dirty="0" smtClean="0"/>
              <a:t>comunitarios.</a:t>
            </a:r>
            <a:endParaRPr lang="en-IE" dirty="0"/>
          </a:p>
        </p:txBody>
      </p:sp>
      <p:sp>
        <p:nvSpPr>
          <p:cNvPr id="4" name="Text Placeholder 3">
            <a:extLst>
              <a:ext uri="{FF2B5EF4-FFF2-40B4-BE49-F238E27FC236}">
                <a16:creationId xmlns:a16="http://schemas.microsoft.com/office/drawing/2014/main" xmlns="" id="{49174954-6025-4B94-8ED2-3EED66EA2D80}"/>
              </a:ext>
            </a:extLst>
          </p:cNvPr>
          <p:cNvSpPr>
            <a:spLocks noGrp="1"/>
          </p:cNvSpPr>
          <p:nvPr>
            <p:ph type="body" sz="quarter" idx="22"/>
          </p:nvPr>
        </p:nvSpPr>
        <p:spPr>
          <a:xfrm>
            <a:off x="3730448" y="814699"/>
            <a:ext cx="8461552" cy="1396441"/>
          </a:xfrm>
        </p:spPr>
        <p:txBody>
          <a:bodyPr>
            <a:normAutofit fontScale="77500" lnSpcReduction="20000"/>
          </a:bodyPr>
          <a:lstStyle/>
          <a:p>
            <a:pPr algn="ctr"/>
            <a:r>
              <a:rPr lang="es-ES" dirty="0"/>
              <a:t>¿Cómo pueden los proveedores de servicios y los educadores de adultos ayudar a que las comunidades en las que operan sean más inclusivas?</a:t>
            </a:r>
            <a:endParaRPr lang="en-IE" dirty="0"/>
          </a:p>
        </p:txBody>
      </p:sp>
      <p:sp>
        <p:nvSpPr>
          <p:cNvPr id="7" name="TextBox 6">
            <a:extLst>
              <a:ext uri="{FF2B5EF4-FFF2-40B4-BE49-F238E27FC236}">
                <a16:creationId xmlns:a16="http://schemas.microsoft.com/office/drawing/2014/main" xmlns="" id="{C20F7B94-3D56-49D6-B321-B9AC44B39215}"/>
              </a:ext>
            </a:extLst>
          </p:cNvPr>
          <p:cNvSpPr txBox="1"/>
          <p:nvPr/>
        </p:nvSpPr>
        <p:spPr>
          <a:xfrm>
            <a:off x="0" y="377190"/>
            <a:ext cx="1682044" cy="461665"/>
          </a:xfrm>
          <a:prstGeom prst="rect">
            <a:avLst/>
          </a:prstGeom>
          <a:solidFill>
            <a:srgbClr val="EA1D76"/>
          </a:solidFill>
        </p:spPr>
        <p:txBody>
          <a:bodyPr wrap="square" rtlCol="0">
            <a:spAutoFit/>
          </a:bodyPr>
          <a:lstStyle/>
          <a:p>
            <a:r>
              <a:rPr lang="en-IE" sz="2400" dirty="0">
                <a:solidFill>
                  <a:schemeClr val="bg1"/>
                </a:solidFill>
              </a:rPr>
              <a:t>CONSEJOS</a:t>
            </a:r>
          </a:p>
        </p:txBody>
      </p:sp>
      <p:pic>
        <p:nvPicPr>
          <p:cNvPr id="6" name="Picture Placeholder 5" descr="A picture containing indoor, person, table, man&#10;&#10;Description automatically generated">
            <a:extLst>
              <a:ext uri="{FF2B5EF4-FFF2-40B4-BE49-F238E27FC236}">
                <a16:creationId xmlns:a16="http://schemas.microsoft.com/office/drawing/2014/main" xmlns="" id="{3839A464-E9B4-4A0E-ADFC-40187F2C62FC}"/>
              </a:ext>
            </a:extLst>
          </p:cNvPr>
          <p:cNvPicPr>
            <a:picLocks noGrp="1" noChangeAspect="1"/>
          </p:cNvPicPr>
          <p:nvPr>
            <p:ph type="pic" sz="quarter" idx="21"/>
          </p:nvPr>
        </p:nvPicPr>
        <p:blipFill>
          <a:blip r:embed="rId3">
            <a:extLst>
              <a:ext uri="{837473B0-CC2E-450A-ABE3-18F120FF3D39}">
                <a1611:picAttrSrcUrl xmlns:a1611="http://schemas.microsoft.com/office/drawing/2016/11/main" xmlns="" r:id="rId4"/>
              </a:ext>
            </a:extLst>
          </a:blip>
          <a:srcRect l="16881" r="16881"/>
          <a:stretch>
            <a:fillRect/>
          </a:stretch>
        </p:blipFill>
        <p:spPr/>
      </p:pic>
    </p:spTree>
    <p:extLst>
      <p:ext uri="{BB962C8B-B14F-4D97-AF65-F5344CB8AC3E}">
        <p14:creationId xmlns:p14="http://schemas.microsoft.com/office/powerpoint/2010/main" val="3931814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8ACFC6B-E189-4E19-9A0F-3304118ED206}"/>
              </a:ext>
            </a:extLst>
          </p:cNvPr>
          <p:cNvSpPr>
            <a:spLocks noGrp="1"/>
          </p:cNvSpPr>
          <p:nvPr>
            <p:ph type="body" sz="quarter" idx="22"/>
          </p:nvPr>
        </p:nvSpPr>
        <p:spPr/>
        <p:txBody>
          <a:bodyPr>
            <a:normAutofit/>
          </a:bodyPr>
          <a:lstStyle/>
          <a:p>
            <a:r>
              <a:rPr lang="es-ES" sz="2600" i="0" dirty="0"/>
              <a:t>Hace unos años, conocí a una mujer en un campo de refugiados del sur de Sudán que dijo algo que nunca olvidaré ... Hablando de la vida en el campo, hizo un gesto hacia las filas de casas temporales detrás de ella y dijo: " </a:t>
            </a:r>
            <a:r>
              <a:rPr lang="es-ES" sz="2600" i="0" dirty="0">
                <a:solidFill>
                  <a:srgbClr val="F38B00"/>
                </a:solidFill>
              </a:rPr>
              <a:t>Vivir al lado de alguien no te hace vecino </a:t>
            </a:r>
            <a:r>
              <a:rPr lang="es-ES" sz="2600" i="0" dirty="0" smtClean="0">
                <a:solidFill>
                  <a:srgbClr val="F38B00"/>
                </a:solidFill>
              </a:rPr>
              <a:t>“.</a:t>
            </a:r>
            <a:endParaRPr lang="en-IE" sz="2600" i="0" dirty="0"/>
          </a:p>
          <a:p>
            <a:r>
              <a:rPr lang="es-ES" sz="2600" i="0" dirty="0"/>
              <a:t>Su punto era simple: la proximidad física cercana a otra persona (incluso a alguien de la misma nacionalidad) no forma una comunidad. </a:t>
            </a:r>
            <a:r>
              <a:rPr lang="es-ES" sz="2600" i="0" dirty="0">
                <a:solidFill>
                  <a:srgbClr val="EA1D76"/>
                </a:solidFill>
              </a:rPr>
              <a:t>Confianza, historias compartidas, intereses comunes ... estos son los marcadores de la comunidad.</a:t>
            </a:r>
            <a:endParaRPr lang="en-IE" sz="2600" i="0" dirty="0"/>
          </a:p>
          <a:p>
            <a:r>
              <a:rPr lang="en-IE" sz="2400" i="0" dirty="0"/>
              <a:t>- </a:t>
            </a:r>
            <a:r>
              <a:rPr lang="en-IE" sz="2400" i="0" dirty="0">
                <a:hlinkClick r:id="rId2"/>
              </a:rPr>
              <a:t>Shauna Carey</a:t>
            </a:r>
            <a:r>
              <a:rPr lang="en-IE" sz="2400" i="0" dirty="0"/>
              <a:t>, Managing Director IDEO.ORG</a:t>
            </a:r>
            <a:endParaRPr lang="en-IE" sz="2400" dirty="0"/>
          </a:p>
        </p:txBody>
      </p:sp>
      <p:sp>
        <p:nvSpPr>
          <p:cNvPr id="3" name="Text Placeholder 2">
            <a:extLst>
              <a:ext uri="{FF2B5EF4-FFF2-40B4-BE49-F238E27FC236}">
                <a16:creationId xmlns:a16="http://schemas.microsoft.com/office/drawing/2014/main" xmlns="" id="{53907266-E0A8-41FA-B98D-A68B72EE0A6B}"/>
              </a:ext>
            </a:extLst>
          </p:cNvPr>
          <p:cNvSpPr>
            <a:spLocks noGrp="1"/>
          </p:cNvSpPr>
          <p:nvPr>
            <p:ph type="body" sz="quarter" idx="14"/>
          </p:nvPr>
        </p:nvSpPr>
        <p:spPr/>
        <p:txBody>
          <a:bodyPr>
            <a:normAutofit fontScale="77500" lnSpcReduction="20000"/>
          </a:bodyPr>
          <a:lstStyle/>
          <a:p>
            <a:endParaRPr lang="en-IE"/>
          </a:p>
        </p:txBody>
      </p:sp>
      <p:sp>
        <p:nvSpPr>
          <p:cNvPr id="4" name="Rectangle 3">
            <a:extLst>
              <a:ext uri="{FF2B5EF4-FFF2-40B4-BE49-F238E27FC236}">
                <a16:creationId xmlns:a16="http://schemas.microsoft.com/office/drawing/2014/main" xmlns="" id="{DCDCCBC4-023C-4212-91F8-F8A6EBEDED58}"/>
              </a:ext>
            </a:extLst>
          </p:cNvPr>
          <p:cNvSpPr/>
          <p:nvPr/>
        </p:nvSpPr>
        <p:spPr>
          <a:xfrm>
            <a:off x="8399615" y="6611779"/>
            <a:ext cx="3667992" cy="246221"/>
          </a:xfrm>
          <a:prstGeom prst="rect">
            <a:avLst/>
          </a:prstGeom>
        </p:spPr>
        <p:txBody>
          <a:bodyPr wrap="none">
            <a:spAutoFit/>
          </a:bodyPr>
          <a:lstStyle/>
          <a:p>
            <a:r>
              <a:rPr lang="en-IE" sz="1000" dirty="0"/>
              <a:t>Source: </a:t>
            </a:r>
            <a:r>
              <a:rPr lang="en-IE" sz="1000" dirty="0">
                <a:hlinkClick r:id="rId3"/>
              </a:rPr>
              <a:t>https://www.ideo.org/perspective/designing-for-resilience</a:t>
            </a:r>
            <a:endParaRPr lang="en-IE" sz="1000" dirty="0"/>
          </a:p>
        </p:txBody>
      </p:sp>
      <p:sp>
        <p:nvSpPr>
          <p:cNvPr id="5" name="TextBox 4">
            <a:extLst>
              <a:ext uri="{FF2B5EF4-FFF2-40B4-BE49-F238E27FC236}">
                <a16:creationId xmlns:a16="http://schemas.microsoft.com/office/drawing/2014/main" xmlns="" id="{9AFC088B-E02E-4CF5-BF42-4055407E68D5}"/>
              </a:ext>
            </a:extLst>
          </p:cNvPr>
          <p:cNvSpPr txBox="1"/>
          <p:nvPr/>
        </p:nvSpPr>
        <p:spPr>
          <a:xfrm>
            <a:off x="0" y="422910"/>
            <a:ext cx="4411980" cy="461665"/>
          </a:xfrm>
          <a:prstGeom prst="rect">
            <a:avLst/>
          </a:prstGeom>
          <a:solidFill>
            <a:srgbClr val="EA1D76"/>
          </a:solidFill>
        </p:spPr>
        <p:txBody>
          <a:bodyPr wrap="square" rtlCol="0">
            <a:spAutoFit/>
          </a:bodyPr>
          <a:lstStyle/>
          <a:p>
            <a:r>
              <a:rPr lang="en-IE" sz="2400" dirty="0" err="1">
                <a:solidFill>
                  <a:schemeClr val="bg1"/>
                </a:solidFill>
              </a:rPr>
              <a:t>Proveedor</a:t>
            </a:r>
            <a:r>
              <a:rPr lang="en-IE" sz="2400" dirty="0">
                <a:solidFill>
                  <a:schemeClr val="bg1"/>
                </a:solidFill>
              </a:rPr>
              <a:t> de </a:t>
            </a:r>
            <a:r>
              <a:rPr lang="en-IE" sz="2400" dirty="0" err="1">
                <a:solidFill>
                  <a:schemeClr val="bg1"/>
                </a:solidFill>
              </a:rPr>
              <a:t>servicios</a:t>
            </a:r>
            <a:r>
              <a:rPr lang="en-IE" sz="2400" dirty="0">
                <a:solidFill>
                  <a:schemeClr val="bg1"/>
                </a:solidFill>
              </a:rPr>
              <a:t> </a:t>
            </a:r>
            <a:r>
              <a:rPr lang="en-IE" sz="2400" dirty="0" err="1">
                <a:solidFill>
                  <a:schemeClr val="bg1"/>
                </a:solidFill>
              </a:rPr>
              <a:t>destacado</a:t>
            </a:r>
            <a:endParaRPr lang="en-IE" sz="2400" dirty="0">
              <a:solidFill>
                <a:schemeClr val="bg1"/>
              </a:solidFill>
            </a:endParaRPr>
          </a:p>
        </p:txBody>
      </p:sp>
    </p:spTree>
    <p:extLst>
      <p:ext uri="{BB962C8B-B14F-4D97-AF65-F5344CB8AC3E}">
        <p14:creationId xmlns:p14="http://schemas.microsoft.com/office/powerpoint/2010/main" val="109849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7712DB1-3F07-4F1A-9B2F-711FA2C03513}"/>
              </a:ext>
            </a:extLst>
          </p:cNvPr>
          <p:cNvSpPr>
            <a:spLocks noGrp="1"/>
          </p:cNvSpPr>
          <p:nvPr>
            <p:ph type="body" sz="quarter" idx="25"/>
          </p:nvPr>
        </p:nvSpPr>
        <p:spPr>
          <a:xfrm>
            <a:off x="423948" y="4197740"/>
            <a:ext cx="11545518" cy="2541264"/>
          </a:xfrm>
        </p:spPr>
        <p:txBody>
          <a:bodyPr>
            <a:noAutofit/>
          </a:bodyPr>
          <a:lstStyle/>
          <a:p>
            <a:pPr algn="just"/>
            <a:r>
              <a:rPr lang="en-IE" sz="2400" u="sng" dirty="0">
                <a:solidFill>
                  <a:srgbClr val="002060"/>
                </a:solidFill>
              </a:rPr>
              <a:t>Leeds MAP</a:t>
            </a:r>
            <a:r>
              <a:rPr lang="en-IE" sz="2400" dirty="0">
                <a:solidFill>
                  <a:srgbClr val="002060"/>
                </a:solidFill>
              </a:rPr>
              <a:t> </a:t>
            </a:r>
            <a:r>
              <a:rPr lang="en-IE" sz="2400" dirty="0" err="1"/>
              <a:t>es</a:t>
            </a:r>
            <a:r>
              <a:rPr lang="en-IE" sz="2400" dirty="0"/>
              <a:t> un proyecto de </a:t>
            </a:r>
            <a:r>
              <a:rPr lang="en-IE" sz="2400" dirty="0" err="1"/>
              <a:t>colaboración</a:t>
            </a:r>
            <a:r>
              <a:rPr lang="en-IE" sz="2400" dirty="0"/>
              <a:t> entre el </a:t>
            </a:r>
            <a:r>
              <a:rPr lang="en-IE" sz="2400" dirty="0" err="1"/>
              <a:t>Ayuntamiento</a:t>
            </a:r>
            <a:r>
              <a:rPr lang="en-IE" sz="2400" dirty="0"/>
              <a:t> de Leeds, Touchstone, Feel Good Factor y Leeds Asylum Seekers </a:t>
            </a:r>
            <a:r>
              <a:rPr lang="en-IE" sz="2400" dirty="0" err="1"/>
              <a:t>Seekers</a:t>
            </a:r>
            <a:r>
              <a:rPr lang="en-IE" sz="2400" dirty="0"/>
              <a:t> Support Network, </a:t>
            </a:r>
            <a:r>
              <a:rPr lang="en-IE" sz="2400" dirty="0" smtClean="0"/>
              <a:t>entre </a:t>
            </a:r>
            <a:r>
              <a:rPr lang="en-IE" sz="2400" dirty="0" err="1" smtClean="0"/>
              <a:t>otros</a:t>
            </a:r>
            <a:r>
              <a:rPr lang="en-IE" sz="2400" dirty="0" smtClean="0"/>
              <a:t>.</a:t>
            </a:r>
            <a:endParaRPr lang="en-IE" sz="2400" dirty="0" smtClean="0"/>
          </a:p>
          <a:p>
            <a:pPr algn="just"/>
            <a:r>
              <a:rPr lang="es-ES" sz="2400" dirty="0"/>
              <a:t>El Proyecto de Acceso Migrante construye relaciones para que los ciudadanos recién llegados y los proveedores de servicios puedan conversar, aprender unos de otros y adoptar un enfoque comunitario para desarrollar soluciones.</a:t>
            </a:r>
            <a:endParaRPr lang="en-IE" sz="2400" dirty="0"/>
          </a:p>
        </p:txBody>
      </p:sp>
      <p:pic>
        <p:nvPicPr>
          <p:cNvPr id="5" name="Picture Placeholder 10" descr="A group of people standing in front of a building&#10;&#10;Description automatically generated">
            <a:extLst>
              <a:ext uri="{FF2B5EF4-FFF2-40B4-BE49-F238E27FC236}">
                <a16:creationId xmlns:a16="http://schemas.microsoft.com/office/drawing/2014/main" xmlns="" id="{F254A564-65B0-4584-8CF2-76011FBAC979}"/>
              </a:ext>
            </a:extLst>
          </p:cNvPr>
          <p:cNvPicPr>
            <a:picLocks noGrp="1" noChangeAspect="1"/>
          </p:cNvPicPr>
          <p:nvPr>
            <p:ph type="pic" sz="quarter" idx="10"/>
          </p:nvPr>
        </p:nvPicPr>
        <p:blipFill>
          <a:blip r:embed="rId2">
            <a:extLst>
              <a:ext uri="{837473B0-CC2E-450A-ABE3-18F120FF3D39}">
                <a1611:picAttrSrcUrl xmlns:a1611="http://schemas.microsoft.com/office/drawing/2016/11/main" xmlns="" r:id="rId4"/>
              </a:ext>
            </a:extLst>
          </a:blip>
          <a:srcRect t="22721" b="22721"/>
          <a:stretch>
            <a:fillRect/>
          </a:stretch>
        </p:blipFill>
        <p:spPr>
          <a:xfrm flipH="1">
            <a:off x="11113" y="7938"/>
            <a:ext cx="12168187" cy="4408487"/>
          </a:xfrm>
        </p:spPr>
      </p:pic>
      <p:sp>
        <p:nvSpPr>
          <p:cNvPr id="4" name="Text Placeholder 3">
            <a:extLst>
              <a:ext uri="{FF2B5EF4-FFF2-40B4-BE49-F238E27FC236}">
                <a16:creationId xmlns:a16="http://schemas.microsoft.com/office/drawing/2014/main" xmlns="" id="{A1207A96-DC74-4F0C-9E7B-24BA08F6AF67}"/>
              </a:ext>
            </a:extLst>
          </p:cNvPr>
          <p:cNvSpPr>
            <a:spLocks noGrp="1"/>
          </p:cNvSpPr>
          <p:nvPr>
            <p:ph type="body" sz="quarter" idx="20"/>
          </p:nvPr>
        </p:nvSpPr>
        <p:spPr>
          <a:xfrm>
            <a:off x="2309362" y="3134858"/>
            <a:ext cx="7571688" cy="1062881"/>
          </a:xfrm>
          <a:solidFill>
            <a:srgbClr val="B6BD00"/>
          </a:solidFill>
        </p:spPr>
        <p:txBody>
          <a:bodyPr/>
          <a:lstStyle/>
          <a:p>
            <a:r>
              <a:rPr lang="en-IE" dirty="0" err="1"/>
              <a:t>Comunidad</a:t>
            </a:r>
            <a:r>
              <a:rPr lang="en-IE" dirty="0"/>
              <a:t> </a:t>
            </a:r>
            <a:r>
              <a:rPr lang="en-IE" dirty="0" err="1"/>
              <a:t>inclusiva</a:t>
            </a:r>
            <a:r>
              <a:rPr lang="en-IE" dirty="0" smtClean="0"/>
              <a:t>: </a:t>
            </a:r>
            <a:r>
              <a:rPr lang="en-IE" b="1" dirty="0" smtClean="0"/>
              <a:t>Leeds  </a:t>
            </a:r>
            <a:r>
              <a:rPr lang="en-IE" b="1" dirty="0"/>
              <a:t>“Ciudad </a:t>
            </a:r>
            <a:r>
              <a:rPr lang="en-IE" b="1" dirty="0" err="1" smtClean="0"/>
              <a:t>comprometida</a:t>
            </a:r>
            <a:r>
              <a:rPr lang="en-IE" b="1" dirty="0" smtClean="0"/>
              <a:t>”</a:t>
            </a:r>
            <a:endParaRPr lang="en-IE" dirty="0"/>
          </a:p>
        </p:txBody>
      </p:sp>
      <p:sp>
        <p:nvSpPr>
          <p:cNvPr id="6" name="TextBox 5">
            <a:extLst>
              <a:ext uri="{FF2B5EF4-FFF2-40B4-BE49-F238E27FC236}">
                <a16:creationId xmlns:a16="http://schemas.microsoft.com/office/drawing/2014/main" xmlns="" id="{8C6872D9-7A3B-4EE0-B801-323FB55AD15C}"/>
              </a:ext>
            </a:extLst>
          </p:cNvPr>
          <p:cNvSpPr txBox="1"/>
          <p:nvPr/>
        </p:nvSpPr>
        <p:spPr>
          <a:xfrm>
            <a:off x="11113" y="520342"/>
            <a:ext cx="2799820"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BUENA PRÁCTICA</a:t>
            </a:r>
            <a:endParaRPr lang="en-IE" sz="2400" dirty="0">
              <a:solidFill>
                <a:schemeClr val="bg1"/>
              </a:solidFill>
            </a:endParaRPr>
          </a:p>
        </p:txBody>
      </p:sp>
      <p:grpSp>
        <p:nvGrpSpPr>
          <p:cNvPr id="7" name="Google Shape;543;p39">
            <a:extLst>
              <a:ext uri="{FF2B5EF4-FFF2-40B4-BE49-F238E27FC236}">
                <a16:creationId xmlns:a16="http://schemas.microsoft.com/office/drawing/2014/main" xmlns="" id="{4CA310FA-1E29-461C-A848-EA16B666C97C}"/>
              </a:ext>
            </a:extLst>
          </p:cNvPr>
          <p:cNvGrpSpPr/>
          <p:nvPr/>
        </p:nvGrpSpPr>
        <p:grpSpPr>
          <a:xfrm>
            <a:off x="149088" y="607174"/>
            <a:ext cx="252000" cy="288000"/>
            <a:chOff x="5961125" y="1623900"/>
            <a:chExt cx="376925" cy="448175"/>
          </a:xfrm>
        </p:grpSpPr>
        <p:sp>
          <p:nvSpPr>
            <p:cNvPr id="8" name="Google Shape;544;p39">
              <a:extLst>
                <a:ext uri="{FF2B5EF4-FFF2-40B4-BE49-F238E27FC236}">
                  <a16:creationId xmlns:a16="http://schemas.microsoft.com/office/drawing/2014/main" xmlns="" id="{7C450FF6-8BAD-40DB-97A6-FCCCBE97D14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xmlns="" id="{A798BD69-6E12-4B3E-984B-0EC80BD901A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xmlns="" id="{C3123E54-A211-4875-9DCF-29808FBE0356}"/>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xmlns="" id="{FC9103D6-568C-4F96-8EFE-B5CFF211AAD9}"/>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xmlns="" id="{AEC76BE1-6B16-4726-B6BD-AE914879B0B0}"/>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xmlns="" id="{E824CE96-57BD-4FA9-9B85-8444E64CC647}"/>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xmlns="" id="{C7FDB123-E013-41B5-8FA2-3793B11A9CC3}"/>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1793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C462670-D9FA-4C4A-920E-0125599C1BC1}"/>
              </a:ext>
            </a:extLst>
          </p:cNvPr>
          <p:cNvSpPr>
            <a:spLocks noGrp="1"/>
          </p:cNvSpPr>
          <p:nvPr>
            <p:ph type="body" sz="quarter" idx="20"/>
          </p:nvPr>
        </p:nvSpPr>
        <p:spPr>
          <a:xfrm>
            <a:off x="5257800" y="1676000"/>
            <a:ext cx="6675120" cy="4628193"/>
          </a:xfrm>
        </p:spPr>
        <p:txBody>
          <a:bodyPr/>
          <a:lstStyle/>
          <a:p>
            <a:pPr algn="just"/>
            <a:r>
              <a:rPr lang="es-ES" sz="2300" dirty="0"/>
              <a:t>Hogar de más de 140 grupos étnicos, Leeds tiene una rica herencia multicultural, con migrantes que contribuyen a la vida económica, social y cultural de la ciudad.</a:t>
            </a:r>
          </a:p>
          <a:p>
            <a:pPr algn="just"/>
            <a:r>
              <a:rPr lang="es-ES" sz="2300" dirty="0"/>
              <a:t>Este </a:t>
            </a:r>
            <a:r>
              <a:rPr lang="es-ES" sz="2300" dirty="0" smtClean="0"/>
              <a:t>video del </a:t>
            </a:r>
            <a:r>
              <a:rPr lang="es-ES" sz="2300" dirty="0"/>
              <a:t>Ayuntamiento de Leeds destaca el valioso trabajo realizado por el Proyecto de Acceso de Migrantes de Leeds que envía un mensaje fuerte y acogedor de una comunidad / ciudad dispuesta a aceptar y apoyar a todas las personas.</a:t>
            </a:r>
          </a:p>
          <a:p>
            <a:pPr algn="just"/>
            <a:r>
              <a:rPr lang="es-ES" sz="2300" dirty="0"/>
              <a:t>MAP </a:t>
            </a:r>
            <a:r>
              <a:rPr lang="es-ES" sz="2300" dirty="0" smtClean="0"/>
              <a:t>ofrece la ayuda de personas cualificadas</a:t>
            </a:r>
            <a:r>
              <a:rPr lang="es-ES" sz="2300" dirty="0" smtClean="0"/>
              <a:t>, </a:t>
            </a:r>
            <a:r>
              <a:rPr lang="es-ES" sz="2300" dirty="0"/>
              <a:t>que hablan los idiomas de la comunidad, para ayudar </a:t>
            </a:r>
            <a:r>
              <a:rPr lang="es-ES" sz="2300" dirty="0" smtClean="0"/>
              <a:t>a </a:t>
            </a:r>
            <a:r>
              <a:rPr lang="es-ES" sz="2300" dirty="0"/>
              <a:t>las personas con </a:t>
            </a:r>
            <a:r>
              <a:rPr lang="es-ES" sz="2300" dirty="0" smtClean="0"/>
              <a:t>información actualizada y  </a:t>
            </a:r>
            <a:r>
              <a:rPr lang="es-ES" sz="2300" dirty="0"/>
              <a:t>correcta </a:t>
            </a:r>
            <a:r>
              <a:rPr lang="es-ES" sz="2300" dirty="0" smtClean="0"/>
              <a:t>con la finalidad de alcanzar sus objetivos. </a:t>
            </a:r>
            <a:endParaRPr lang="en-IE" sz="2300" dirty="0"/>
          </a:p>
        </p:txBody>
      </p:sp>
      <p:sp>
        <p:nvSpPr>
          <p:cNvPr id="3" name="Text Placeholder 2">
            <a:extLst>
              <a:ext uri="{FF2B5EF4-FFF2-40B4-BE49-F238E27FC236}">
                <a16:creationId xmlns:a16="http://schemas.microsoft.com/office/drawing/2014/main" xmlns="" id="{3715C47B-C62C-4D3B-BE0A-38051AF91E3B}"/>
              </a:ext>
            </a:extLst>
          </p:cNvPr>
          <p:cNvSpPr>
            <a:spLocks noGrp="1"/>
          </p:cNvSpPr>
          <p:nvPr>
            <p:ph type="body" sz="quarter" idx="21"/>
          </p:nvPr>
        </p:nvSpPr>
        <p:spPr/>
        <p:txBody>
          <a:bodyPr>
            <a:normAutofit fontScale="92500" lnSpcReduction="20000"/>
          </a:bodyPr>
          <a:lstStyle/>
          <a:p>
            <a:r>
              <a:rPr lang="es-ES" dirty="0"/>
              <a:t>Comunidad inclusiva - </a:t>
            </a:r>
            <a:r>
              <a:rPr lang="es-ES" dirty="0">
                <a:solidFill>
                  <a:srgbClr val="B6BD00"/>
                </a:solidFill>
              </a:rPr>
              <a:t>Leeds una "ciudad </a:t>
            </a:r>
            <a:r>
              <a:rPr lang="es-ES" dirty="0" smtClean="0">
                <a:solidFill>
                  <a:srgbClr val="B6BD00"/>
                </a:solidFill>
              </a:rPr>
              <a:t>comprometida"</a:t>
            </a:r>
            <a:endParaRPr lang="en-IE" dirty="0">
              <a:solidFill>
                <a:srgbClr val="B6BD00"/>
              </a:solidFill>
            </a:endParaRPr>
          </a:p>
        </p:txBody>
      </p:sp>
      <p:pic>
        <p:nvPicPr>
          <p:cNvPr id="4" name="ZFSi01bduv0">
            <a:hlinkClick r:id="" action="ppaction://media"/>
            <a:extLst>
              <a:ext uri="{FF2B5EF4-FFF2-40B4-BE49-F238E27FC236}">
                <a16:creationId xmlns:a16="http://schemas.microsoft.com/office/drawing/2014/main" xmlns="" id="{8F27B99F-9ED6-487A-9F40-2B4223F1AEE2}"/>
              </a:ext>
            </a:extLst>
          </p:cNvPr>
          <p:cNvPicPr>
            <a:picLocks noRot="1" noChangeAspect="1"/>
          </p:cNvPicPr>
          <p:nvPr>
            <a:videoFile r:link="rId1"/>
          </p:nvPr>
        </p:nvPicPr>
        <p:blipFill>
          <a:blip r:embed="rId3"/>
          <a:stretch>
            <a:fillRect/>
          </a:stretch>
        </p:blipFill>
        <p:spPr>
          <a:xfrm>
            <a:off x="0" y="2081885"/>
            <a:ext cx="5088565" cy="3816424"/>
          </a:xfrm>
          <a:prstGeom prst="rect">
            <a:avLst/>
          </a:prstGeom>
        </p:spPr>
      </p:pic>
    </p:spTree>
    <p:extLst>
      <p:ext uri="{BB962C8B-B14F-4D97-AF65-F5344CB8AC3E}">
        <p14:creationId xmlns:p14="http://schemas.microsoft.com/office/powerpoint/2010/main" val="3576081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A76E472-9CBF-4DAA-BD8B-44345403707A}"/>
              </a:ext>
            </a:extLst>
          </p:cNvPr>
          <p:cNvSpPr>
            <a:spLocks noGrp="1"/>
          </p:cNvSpPr>
          <p:nvPr>
            <p:ph type="body" sz="quarter" idx="20"/>
          </p:nvPr>
        </p:nvSpPr>
        <p:spPr>
          <a:xfrm>
            <a:off x="5457825" y="1933376"/>
            <a:ext cx="6543675" cy="4772224"/>
          </a:xfrm>
        </p:spPr>
        <p:txBody>
          <a:bodyPr/>
          <a:lstStyle/>
          <a:p>
            <a:pPr algn="just"/>
            <a:r>
              <a:rPr lang="es-ES" dirty="0"/>
              <a:t>El proyecto MAP de Leeds MAP </a:t>
            </a:r>
            <a:r>
              <a:rPr lang="es-ES" dirty="0" smtClean="0"/>
              <a:t>forma a Redes de Trabajo para la Ayuda a Migrantes que </a:t>
            </a:r>
            <a:r>
              <a:rPr lang="es-ES" dirty="0"/>
              <a:t>son de diferentes </a:t>
            </a:r>
            <a:r>
              <a:rPr lang="es-ES" dirty="0" smtClean="0"/>
              <a:t>nacionalidades, etnias o lenguas, </a:t>
            </a:r>
            <a:r>
              <a:rPr lang="es-ES" dirty="0"/>
              <a:t>para hablar con los recién llegados sobre la vida en Leeds.</a:t>
            </a:r>
          </a:p>
          <a:p>
            <a:pPr algn="just"/>
            <a:r>
              <a:rPr lang="es-ES" dirty="0" smtClean="0"/>
              <a:t>Estas personas disponen de información actualizada para la comunidades y por lo tanto facilitan la </a:t>
            </a:r>
            <a:r>
              <a:rPr lang="es-ES" dirty="0"/>
              <a:t>integración y la ciudadanía activa.</a:t>
            </a:r>
          </a:p>
          <a:p>
            <a:pPr algn="just"/>
            <a:r>
              <a:rPr lang="es-ES" dirty="0"/>
              <a:t>Las </a:t>
            </a:r>
            <a:r>
              <a:rPr lang="es-ES" dirty="0" smtClean="0"/>
              <a:t>Redes pueden ayudar </a:t>
            </a:r>
            <a:r>
              <a:rPr lang="es-ES" dirty="0"/>
              <a:t>a los recién llegados a navegar </a:t>
            </a:r>
            <a:r>
              <a:rPr lang="es-ES" dirty="0" smtClean="0"/>
              <a:t>en el </a:t>
            </a:r>
            <a:r>
              <a:rPr lang="es-ES" dirty="0"/>
              <a:t>complejo sistema </a:t>
            </a:r>
            <a:r>
              <a:rPr lang="es-ES" dirty="0" smtClean="0"/>
              <a:t>de acceso a la </a:t>
            </a:r>
            <a:r>
              <a:rPr lang="es-ES" dirty="0"/>
              <a:t>vivienda, beneficios, empleo, salud, educación y servicios sociales.</a:t>
            </a:r>
            <a:endParaRPr lang="en-IE" dirty="0"/>
          </a:p>
          <a:p>
            <a:endParaRPr lang="en-IE" dirty="0"/>
          </a:p>
        </p:txBody>
      </p:sp>
      <p:sp>
        <p:nvSpPr>
          <p:cNvPr id="4" name="Text Placeholder 3">
            <a:extLst>
              <a:ext uri="{FF2B5EF4-FFF2-40B4-BE49-F238E27FC236}">
                <a16:creationId xmlns:a16="http://schemas.microsoft.com/office/drawing/2014/main" xmlns="" id="{3B3D084C-130F-4F0B-A0F8-6330AB7A4F23}"/>
              </a:ext>
            </a:extLst>
          </p:cNvPr>
          <p:cNvSpPr>
            <a:spLocks noGrp="1"/>
          </p:cNvSpPr>
          <p:nvPr>
            <p:ph type="body" sz="quarter" idx="22"/>
          </p:nvPr>
        </p:nvSpPr>
        <p:spPr>
          <a:xfrm>
            <a:off x="4754880" y="262890"/>
            <a:ext cx="6946583" cy="1362151"/>
          </a:xfrm>
        </p:spPr>
        <p:txBody>
          <a:bodyPr>
            <a:normAutofit fontScale="92500" lnSpcReduction="10000"/>
          </a:bodyPr>
          <a:lstStyle/>
          <a:p>
            <a:pPr algn="just"/>
            <a:r>
              <a:rPr lang="es-ES" dirty="0"/>
              <a:t>FORMACIÓN DE MIGRANTES </a:t>
            </a:r>
            <a:r>
              <a:rPr lang="es-ES" dirty="0" smtClean="0"/>
              <a:t>Y </a:t>
            </a:r>
            <a:r>
              <a:rPr lang="es-ES" dirty="0"/>
              <a:t>REFUGIADOS PARA SER CAMPEONES COMUNITARIOS INCLUIDOS</a:t>
            </a:r>
            <a:endParaRPr lang="en-IE" dirty="0"/>
          </a:p>
        </p:txBody>
      </p:sp>
      <p:pic>
        <p:nvPicPr>
          <p:cNvPr id="5" name="Picture Placeholder 4" descr="A person holding a sign&#10;&#10;Description automatically generated">
            <a:extLst>
              <a:ext uri="{FF2B5EF4-FFF2-40B4-BE49-F238E27FC236}">
                <a16:creationId xmlns:a16="http://schemas.microsoft.com/office/drawing/2014/main" xmlns="" id="{895EE79A-B6BE-4CB7-BA2A-DE4258082A2A}"/>
              </a:ext>
            </a:extLst>
          </p:cNvPr>
          <p:cNvPicPr>
            <a:picLocks noGrp="1" noChangeAspect="1"/>
          </p:cNvPicPr>
          <p:nvPr>
            <p:ph type="pic" sz="quarter" idx="21"/>
          </p:nvPr>
        </p:nvPicPr>
        <p:blipFill>
          <a:blip r:embed="rId2"/>
          <a:srcRect l="2297" r="2297"/>
          <a:stretch>
            <a:fillRect/>
          </a:stretch>
        </p:blipFill>
        <p:spPr>
          <a:xfrm>
            <a:off x="245563" y="1404938"/>
            <a:ext cx="4931325" cy="4961995"/>
          </a:xfrm>
          <a:prstGeom prst="ellipse">
            <a:avLst/>
          </a:prstGeom>
        </p:spPr>
      </p:pic>
      <p:sp>
        <p:nvSpPr>
          <p:cNvPr id="6" name="TextBox 5">
            <a:extLst>
              <a:ext uri="{FF2B5EF4-FFF2-40B4-BE49-F238E27FC236}">
                <a16:creationId xmlns:a16="http://schemas.microsoft.com/office/drawing/2014/main" xmlns="" id="{B07B7A94-558B-4AE3-A0C6-82AB601265B7}"/>
              </a:ext>
            </a:extLst>
          </p:cNvPr>
          <p:cNvSpPr txBox="1"/>
          <p:nvPr/>
        </p:nvSpPr>
        <p:spPr>
          <a:xfrm>
            <a:off x="11113" y="520342"/>
            <a:ext cx="2707574" cy="461665"/>
          </a:xfrm>
          <a:prstGeom prst="rect">
            <a:avLst/>
          </a:prstGeom>
          <a:solidFill>
            <a:srgbClr val="16A8D3"/>
          </a:solidFill>
        </p:spPr>
        <p:txBody>
          <a:bodyPr wrap="square" rtlCol="0">
            <a:spAutoFit/>
          </a:bodyPr>
          <a:lstStyle/>
          <a:p>
            <a:r>
              <a:rPr lang="en-IE" sz="2400" dirty="0">
                <a:solidFill>
                  <a:schemeClr val="bg1"/>
                </a:solidFill>
              </a:rPr>
              <a:t>     </a:t>
            </a:r>
            <a:r>
              <a:rPr lang="en-IE" sz="2400" dirty="0" smtClean="0">
                <a:solidFill>
                  <a:schemeClr val="bg1"/>
                </a:solidFill>
              </a:rPr>
              <a:t>BUENA PRÁCTICA</a:t>
            </a:r>
            <a:endParaRPr lang="en-IE" sz="2400" dirty="0">
              <a:solidFill>
                <a:schemeClr val="bg1"/>
              </a:solidFill>
            </a:endParaRPr>
          </a:p>
        </p:txBody>
      </p:sp>
      <p:grpSp>
        <p:nvGrpSpPr>
          <p:cNvPr id="7" name="Google Shape;543;p39">
            <a:extLst>
              <a:ext uri="{FF2B5EF4-FFF2-40B4-BE49-F238E27FC236}">
                <a16:creationId xmlns:a16="http://schemas.microsoft.com/office/drawing/2014/main" xmlns="" id="{051C56DE-1181-4286-8C39-FC3EC4F3889D}"/>
              </a:ext>
            </a:extLst>
          </p:cNvPr>
          <p:cNvGrpSpPr/>
          <p:nvPr/>
        </p:nvGrpSpPr>
        <p:grpSpPr>
          <a:xfrm>
            <a:off x="149088" y="607174"/>
            <a:ext cx="252000" cy="288000"/>
            <a:chOff x="5961125" y="1623900"/>
            <a:chExt cx="376925" cy="448175"/>
          </a:xfrm>
        </p:grpSpPr>
        <p:sp>
          <p:nvSpPr>
            <p:cNvPr id="8" name="Google Shape;544;p39">
              <a:extLst>
                <a:ext uri="{FF2B5EF4-FFF2-40B4-BE49-F238E27FC236}">
                  <a16:creationId xmlns:a16="http://schemas.microsoft.com/office/drawing/2014/main" xmlns="" id="{D05C227A-9264-4971-8648-21524C19460F}"/>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xmlns="" id="{317F5D3E-1B36-44FC-8C0D-551FC2511B5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xmlns="" id="{2CB23DCD-A360-40DD-BB9C-9C7A5F8CBB7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xmlns="" id="{FA9AA37E-1FD2-4D2B-BC1D-006143001315}"/>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xmlns="" id="{FCB3F77E-771F-484F-87B5-F5FB250898E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xmlns="" id="{87AD5928-66C8-4C12-8373-102D3CB4E344}"/>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xmlns="" id="{74C7A27F-328F-4C5F-9238-A9C4256A4D76}"/>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3688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DCC0754-92AF-4DD0-86C2-964EA459E4A9}"/>
              </a:ext>
            </a:extLst>
          </p:cNvPr>
          <p:cNvSpPr>
            <a:spLocks noGrp="1"/>
          </p:cNvSpPr>
          <p:nvPr>
            <p:ph type="body" sz="quarter" idx="20"/>
          </p:nvPr>
        </p:nvSpPr>
        <p:spPr>
          <a:xfrm>
            <a:off x="1120140" y="1754550"/>
            <a:ext cx="10527030" cy="4476917"/>
          </a:xfrm>
        </p:spPr>
        <p:txBody>
          <a:bodyPr/>
          <a:lstStyle/>
          <a:p>
            <a:pPr algn="just">
              <a:buFont typeface="Arial" panose="020B0604020202020204" pitchFamily="34" charset="0"/>
              <a:buChar char="•"/>
            </a:pPr>
            <a:r>
              <a:rPr lang="es-ES" dirty="0"/>
              <a:t>Los líderes de la comunidad migrante a menudo son compañeros migrantes que han aprendido habilidades que otros en su comunidad aún no han desarrollado, habilidades que pueden compartir con otros, como adaptarse a su nuevo país, buscar ayuda con problemas de inmigración, navegar el sistema escolar o negociar con los propietarios.</a:t>
            </a:r>
          </a:p>
          <a:p>
            <a:pPr algn="just">
              <a:buFont typeface="Arial" panose="020B0604020202020204" pitchFamily="34" charset="0"/>
              <a:buChar char="•"/>
            </a:pPr>
            <a:r>
              <a:rPr lang="es-ES" dirty="0"/>
              <a:t>Los líderes comunitarios migrantes pueden desempeñar un papel importante para ayudar a una comunidad a responder a la retórica y los mitos </a:t>
            </a:r>
            <a:r>
              <a:rPr lang="es-ES" dirty="0" smtClean="0"/>
              <a:t>antiinmigrantes.</a:t>
            </a:r>
            <a:endParaRPr lang="es-ES" dirty="0"/>
          </a:p>
          <a:p>
            <a:pPr algn="just">
              <a:buFont typeface="Arial" panose="020B0604020202020204" pitchFamily="34" charset="0"/>
              <a:buChar char="•"/>
            </a:pPr>
            <a:r>
              <a:rPr lang="es-ES" dirty="0"/>
              <a:t>Pueden comunicar las necesidades de sus compañeros migrantes y obtener los servicios requeridos de proveedores como instituciones educativas.</a:t>
            </a:r>
          </a:p>
          <a:p>
            <a:pPr algn="just">
              <a:buFont typeface="Arial" panose="020B0604020202020204" pitchFamily="34" charset="0"/>
              <a:buChar char="•"/>
            </a:pPr>
            <a:r>
              <a:rPr lang="es-ES" dirty="0"/>
              <a:t>Pueden señalar cómo la participación activa en el proceso político puede brindar protección a la comunidad.</a:t>
            </a:r>
            <a:endParaRPr lang="en-IE" dirty="0"/>
          </a:p>
        </p:txBody>
      </p:sp>
      <p:sp>
        <p:nvSpPr>
          <p:cNvPr id="3" name="Text Placeholder 2">
            <a:extLst>
              <a:ext uri="{FF2B5EF4-FFF2-40B4-BE49-F238E27FC236}">
                <a16:creationId xmlns:a16="http://schemas.microsoft.com/office/drawing/2014/main" xmlns="" id="{586C0CFA-AE09-4605-9258-1290760CEFB4}"/>
              </a:ext>
            </a:extLst>
          </p:cNvPr>
          <p:cNvSpPr>
            <a:spLocks noGrp="1"/>
          </p:cNvSpPr>
          <p:nvPr>
            <p:ph type="body" sz="quarter" idx="21"/>
          </p:nvPr>
        </p:nvSpPr>
        <p:spPr/>
        <p:txBody>
          <a:bodyPr/>
          <a:lstStyle/>
          <a:p>
            <a:r>
              <a:rPr lang="es-ES" dirty="0"/>
              <a:t>APRENDIZAJE CLAVE de Leeds MAP</a:t>
            </a:r>
            <a:endParaRPr lang="en-IE" dirty="0"/>
          </a:p>
        </p:txBody>
      </p:sp>
    </p:spTree>
    <p:extLst>
      <p:ext uri="{BB962C8B-B14F-4D97-AF65-F5344CB8AC3E}">
        <p14:creationId xmlns:p14="http://schemas.microsoft.com/office/powerpoint/2010/main" val="363780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39B78AE-E1EC-45D0-96CD-6497AEB8BBBA}"/>
              </a:ext>
            </a:extLst>
          </p:cNvPr>
          <p:cNvSpPr>
            <a:spLocks noGrp="1"/>
          </p:cNvSpPr>
          <p:nvPr>
            <p:ph type="body" sz="quarter" idx="17"/>
          </p:nvPr>
        </p:nvSpPr>
        <p:spPr>
          <a:xfrm>
            <a:off x="5904089" y="1850207"/>
            <a:ext cx="5900685" cy="4178059"/>
          </a:xfrm>
        </p:spPr>
        <p:txBody>
          <a:bodyPr/>
          <a:lstStyle/>
          <a:p>
            <a:pPr algn="just"/>
            <a:r>
              <a:rPr lang="es-ES" dirty="0"/>
              <a:t>La cultura es una de las mejores herramientas para crear inclusión en la sociedad. Se basa en una serie de pilares comunes (música, danza, teatro, comida y arte) que trascienden las fronteras geográficas, el idioma y las diferencias étnicas.</a:t>
            </a:r>
          </a:p>
          <a:p>
            <a:pPr algn="just"/>
            <a:r>
              <a:rPr lang="es-ES" dirty="0"/>
              <a:t>En esta sección, observamos cómo se puede explorar la integración a través de la alimentación, el teatro, el deporte y una serie de programas inspiradores que los proveedores de servicios y educación podrían replicar en sus comunidades / regiones.</a:t>
            </a:r>
            <a:endParaRPr lang="en-IE" dirty="0"/>
          </a:p>
        </p:txBody>
      </p:sp>
      <p:sp>
        <p:nvSpPr>
          <p:cNvPr id="7" name="TextBox 6">
            <a:extLst>
              <a:ext uri="{FF2B5EF4-FFF2-40B4-BE49-F238E27FC236}">
                <a16:creationId xmlns:a16="http://schemas.microsoft.com/office/drawing/2014/main" xmlns=""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en-IE" sz="3200" dirty="0" smtClean="0">
                <a:solidFill>
                  <a:schemeClr val="bg1"/>
                </a:solidFill>
              </a:rPr>
              <a:t>CULTURA</a:t>
            </a:r>
            <a:endParaRPr lang="en-IE" sz="3200" dirty="0">
              <a:solidFill>
                <a:schemeClr val="bg1"/>
              </a:solidFill>
            </a:endParaRPr>
          </a:p>
        </p:txBody>
      </p:sp>
      <p:sp>
        <p:nvSpPr>
          <p:cNvPr id="8" name="Text Placeholder 5">
            <a:extLst>
              <a:ext uri="{FF2B5EF4-FFF2-40B4-BE49-F238E27FC236}">
                <a16:creationId xmlns:a16="http://schemas.microsoft.com/office/drawing/2014/main" xmlns="" id="{0FEC46D4-7FBB-47CF-98D0-4800E1129115}"/>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2.1 </a:t>
            </a:r>
            <a:r>
              <a:rPr lang="es-ES" sz="3600" i="0" dirty="0"/>
              <a:t>El </a:t>
            </a:r>
            <a:r>
              <a:rPr lang="es-ES" sz="3600" i="0" dirty="0" smtClean="0"/>
              <a:t>rol </a:t>
            </a:r>
            <a:r>
              <a:rPr lang="es-ES" sz="3600" i="0" dirty="0"/>
              <a:t>de la cultura en la integración de refugiados</a:t>
            </a:r>
            <a:endParaRPr lang="en-IE" dirty="0"/>
          </a:p>
        </p:txBody>
      </p:sp>
      <p:sp>
        <p:nvSpPr>
          <p:cNvPr id="9" name="Text Placeholder 1">
            <a:extLst>
              <a:ext uri="{FF2B5EF4-FFF2-40B4-BE49-F238E27FC236}">
                <a16:creationId xmlns:a16="http://schemas.microsoft.com/office/drawing/2014/main" xmlns=""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smtClean="0"/>
              <a:t>EN ESTA SECCIÓN:</a:t>
            </a:r>
            <a:endParaRPr lang="en-IE" dirty="0"/>
          </a:p>
          <a:p>
            <a:endParaRPr lang="en-IE" dirty="0"/>
          </a:p>
        </p:txBody>
      </p:sp>
    </p:spTree>
    <p:extLst>
      <p:ext uri="{BB962C8B-B14F-4D97-AF65-F5344CB8AC3E}">
        <p14:creationId xmlns:p14="http://schemas.microsoft.com/office/powerpoint/2010/main" val="2665803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317A659-318F-46A9-8969-71BB3908ABBA}"/>
              </a:ext>
            </a:extLst>
          </p:cNvPr>
          <p:cNvSpPr>
            <a:spLocks noGrp="1"/>
          </p:cNvSpPr>
          <p:nvPr>
            <p:ph type="body" sz="quarter" idx="20"/>
          </p:nvPr>
        </p:nvSpPr>
        <p:spPr>
          <a:xfrm>
            <a:off x="4514850" y="1492906"/>
            <a:ext cx="7223760" cy="4422472"/>
          </a:xfrm>
        </p:spPr>
        <p:txBody>
          <a:bodyPr/>
          <a:lstStyle/>
          <a:p>
            <a:pPr algn="just"/>
            <a:r>
              <a:rPr lang="es-ES" dirty="0"/>
              <a:t>El proyecto se centró en crear un espacio donde los residentes actuales y anteriores del Centro de Provisión Directa de Sligo puedan </a:t>
            </a:r>
            <a:r>
              <a:rPr lang="es-ES" dirty="0" smtClean="0"/>
              <a:t>cocinar comidas </a:t>
            </a:r>
            <a:r>
              <a:rPr lang="es-ES" dirty="0"/>
              <a:t>tradicionales, representativas de sus propios países, y compartirlas con la comunidad.</a:t>
            </a:r>
          </a:p>
          <a:p>
            <a:pPr algn="just"/>
            <a:r>
              <a:rPr lang="es-ES" dirty="0"/>
              <a:t>El proyecto fomenta la integración al conectar a las personas a través del arte de la comida.</a:t>
            </a:r>
          </a:p>
          <a:p>
            <a:pPr algn="just"/>
            <a:r>
              <a:rPr lang="es-ES" dirty="0"/>
              <a:t>Las actividades realizadas hasta la fecha han permitido que los lugareños y los miembros de la comunidad migrante se reúnan con éxito durante las sesiones de cocina y aprendan sobre las diferentes culturas de la zona.</a:t>
            </a:r>
            <a:endParaRPr lang="en-IE" dirty="0"/>
          </a:p>
        </p:txBody>
      </p:sp>
      <p:sp>
        <p:nvSpPr>
          <p:cNvPr id="3" name="Text Placeholder 2">
            <a:extLst>
              <a:ext uri="{FF2B5EF4-FFF2-40B4-BE49-F238E27FC236}">
                <a16:creationId xmlns:a16="http://schemas.microsoft.com/office/drawing/2014/main" xmlns="" id="{A8CC9C4E-9C00-42E2-8761-6B0B31D99379}"/>
              </a:ext>
            </a:extLst>
          </p:cNvPr>
          <p:cNvSpPr>
            <a:spLocks noGrp="1"/>
          </p:cNvSpPr>
          <p:nvPr>
            <p:ph type="body" sz="quarter" idx="21"/>
          </p:nvPr>
        </p:nvSpPr>
        <p:spPr>
          <a:xfrm>
            <a:off x="2495266" y="236947"/>
            <a:ext cx="8403792" cy="857158"/>
          </a:xfrm>
        </p:spPr>
        <p:txBody>
          <a:bodyPr>
            <a:normAutofit fontScale="92500" lnSpcReduction="20000"/>
          </a:bodyPr>
          <a:lstStyle/>
          <a:p>
            <a:r>
              <a:rPr lang="es-ES" dirty="0">
                <a:solidFill>
                  <a:srgbClr val="F38B00"/>
                </a:solidFill>
              </a:rPr>
              <a:t>Integración a través de los alimentos: </a:t>
            </a:r>
            <a:r>
              <a:rPr lang="es-ES" dirty="0" smtClean="0"/>
              <a:t>SLIGO GLOBAL KITCHEN</a:t>
            </a:r>
            <a:r>
              <a:rPr lang="en-IE" dirty="0" smtClean="0"/>
              <a:t>, IRLANDA</a:t>
            </a:r>
            <a:endParaRPr lang="en-IE" dirty="0"/>
          </a:p>
        </p:txBody>
      </p:sp>
      <p:pic>
        <p:nvPicPr>
          <p:cNvPr id="1026" name="Picture 2">
            <a:extLst>
              <a:ext uri="{FF2B5EF4-FFF2-40B4-BE49-F238E27FC236}">
                <a16:creationId xmlns:a16="http://schemas.microsoft.com/office/drawing/2014/main" xmlns="" id="{27D38DF3-95D3-4750-8055-398896673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50"/>
            <a:ext cx="4297680" cy="2865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C4DA61C9-0B8A-4C12-AF58-77A2D329BF5C}"/>
              </a:ext>
            </a:extLst>
          </p:cNvPr>
          <p:cNvSpPr txBox="1"/>
          <p:nvPr/>
        </p:nvSpPr>
        <p:spPr>
          <a:xfrm>
            <a:off x="0" y="4882683"/>
            <a:ext cx="4503138" cy="1015663"/>
          </a:xfrm>
          <a:prstGeom prst="rect">
            <a:avLst/>
          </a:prstGeom>
          <a:solidFill>
            <a:srgbClr val="B6BD00"/>
          </a:solidFill>
        </p:spPr>
        <p:txBody>
          <a:bodyPr wrap="square" rtlCol="0">
            <a:spAutoFit/>
          </a:bodyPr>
          <a:lstStyle/>
          <a:p>
            <a:r>
              <a:rPr lang="es-ES" sz="2000" dirty="0">
                <a:solidFill>
                  <a:schemeClr val="bg1"/>
                </a:solidFill>
              </a:rPr>
              <a:t>Lea el artículo del </a:t>
            </a:r>
            <a:r>
              <a:rPr lang="es-ES" sz="2000" dirty="0" err="1">
                <a:solidFill>
                  <a:schemeClr val="bg1"/>
                </a:solidFill>
              </a:rPr>
              <a:t>Irish</a:t>
            </a:r>
            <a:r>
              <a:rPr lang="es-ES" sz="2000" dirty="0">
                <a:solidFill>
                  <a:schemeClr val="bg1"/>
                </a:solidFill>
              </a:rPr>
              <a:t> Times: </a:t>
            </a:r>
            <a:r>
              <a:rPr lang="es-ES" sz="2000" u="sng" dirty="0">
                <a:solidFill>
                  <a:schemeClr val="accent1"/>
                </a:solidFill>
              </a:rPr>
              <a:t>Romper el pan y las barreras en Sligo mientras la cocina global sirve el sabor del mundo</a:t>
            </a:r>
            <a:endParaRPr lang="en-IE" sz="2000" u="sng" dirty="0">
              <a:solidFill>
                <a:schemeClr val="accent1"/>
              </a:solidFill>
            </a:endParaRPr>
          </a:p>
        </p:txBody>
      </p:sp>
      <p:sp>
        <p:nvSpPr>
          <p:cNvPr id="5" name="Rectangle 4">
            <a:extLst>
              <a:ext uri="{FF2B5EF4-FFF2-40B4-BE49-F238E27FC236}">
                <a16:creationId xmlns:a16="http://schemas.microsoft.com/office/drawing/2014/main" xmlns="" id="{68F35197-6D34-4460-9D90-5F22B6AE5138}"/>
              </a:ext>
            </a:extLst>
          </p:cNvPr>
          <p:cNvSpPr/>
          <p:nvPr/>
        </p:nvSpPr>
        <p:spPr>
          <a:xfrm>
            <a:off x="4662311" y="6010573"/>
            <a:ext cx="7418918" cy="307777"/>
          </a:xfrm>
          <a:prstGeom prst="rect">
            <a:avLst/>
          </a:prstGeom>
        </p:spPr>
        <p:txBody>
          <a:bodyPr wrap="square">
            <a:spAutoFit/>
          </a:bodyPr>
          <a:lstStyle/>
          <a:p>
            <a:r>
              <a:rPr lang="es-ES" sz="1400" dirty="0"/>
              <a:t>Sligo Global </a:t>
            </a:r>
            <a:r>
              <a:rPr lang="es-ES" sz="1400" dirty="0" err="1"/>
              <a:t>Kitchen</a:t>
            </a:r>
            <a:r>
              <a:rPr lang="es-ES" sz="1400" dirty="0"/>
              <a:t> recibió del Fondo de Integración de Comunidades - Irlanda, ver diapositiva XX</a:t>
            </a:r>
            <a:endParaRPr lang="en-IE" sz="1400" dirty="0"/>
          </a:p>
        </p:txBody>
      </p:sp>
    </p:spTree>
    <p:extLst>
      <p:ext uri="{BB962C8B-B14F-4D97-AF65-F5344CB8AC3E}">
        <p14:creationId xmlns:p14="http://schemas.microsoft.com/office/powerpoint/2010/main" val="270284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560F16D-C9C0-442B-8A2D-A325395659A5}"/>
              </a:ext>
            </a:extLst>
          </p:cNvPr>
          <p:cNvSpPr>
            <a:spLocks noGrp="1"/>
          </p:cNvSpPr>
          <p:nvPr>
            <p:ph type="body" sz="quarter" idx="20"/>
          </p:nvPr>
        </p:nvSpPr>
        <p:spPr>
          <a:xfrm>
            <a:off x="4114800" y="1912975"/>
            <a:ext cx="7932419" cy="4081423"/>
          </a:xfrm>
        </p:spPr>
        <p:txBody>
          <a:bodyPr/>
          <a:lstStyle/>
          <a:p>
            <a:pPr algn="just"/>
            <a:r>
              <a:rPr lang="es-ES" dirty="0" err="1"/>
              <a:t>Radwan</a:t>
            </a:r>
            <a:r>
              <a:rPr lang="es-ES" dirty="0"/>
              <a:t> </a:t>
            </a:r>
            <a:r>
              <a:rPr lang="es-ES" dirty="0" err="1"/>
              <a:t>Abouhajar</a:t>
            </a:r>
            <a:r>
              <a:rPr lang="es-ES" dirty="0"/>
              <a:t> y </a:t>
            </a:r>
            <a:r>
              <a:rPr lang="es-ES" dirty="0" err="1"/>
              <a:t>Mohammad</a:t>
            </a:r>
            <a:r>
              <a:rPr lang="es-ES" dirty="0"/>
              <a:t> </a:t>
            </a:r>
            <a:r>
              <a:rPr lang="es-ES" dirty="0" err="1"/>
              <a:t>Kadour</a:t>
            </a:r>
            <a:r>
              <a:rPr lang="es-ES" dirty="0"/>
              <a:t> establecieron el Proyecto de Jardinería de Siria a principios de este año en el centro de la Red Nacional de Aprendizaje en Portlaoise.</a:t>
            </a:r>
          </a:p>
          <a:p>
            <a:pPr algn="just"/>
            <a:r>
              <a:rPr lang="es-ES" dirty="0" smtClean="0"/>
              <a:t>Ambos se hicieron cargo </a:t>
            </a:r>
            <a:r>
              <a:rPr lang="es-ES" dirty="0"/>
              <a:t>de dos túneles de polietileno no utilizados en la parte posterior del centro y comenzó a plantar semillas (pepino, frijoles, guisantes, rábanos, tomates, hojas de ensalada, perejil, ajo, cebolla y espinacas) que habían venido de su tierra devastada por la guerra.</a:t>
            </a:r>
            <a:endParaRPr lang="en-IE" dirty="0"/>
          </a:p>
          <a:p>
            <a:r>
              <a:rPr lang="es-ES" dirty="0">
                <a:solidFill>
                  <a:srgbClr val="16A8D3"/>
                </a:solidFill>
              </a:rPr>
              <a:t>"Hay muchas vías en nuestras comunidades locales para dar la bienvenida a diferentes nacionalidades"</a:t>
            </a:r>
            <a:endParaRPr lang="en-IE" dirty="0">
              <a:solidFill>
                <a:srgbClr val="16A8D3"/>
              </a:solidFill>
            </a:endParaRPr>
          </a:p>
        </p:txBody>
      </p:sp>
      <p:sp>
        <p:nvSpPr>
          <p:cNvPr id="4" name="Text Placeholder 3">
            <a:extLst>
              <a:ext uri="{FF2B5EF4-FFF2-40B4-BE49-F238E27FC236}">
                <a16:creationId xmlns:a16="http://schemas.microsoft.com/office/drawing/2014/main" xmlns="" id="{2C01DF50-7AF4-40E9-9870-009A5A6797D7}"/>
              </a:ext>
            </a:extLst>
          </p:cNvPr>
          <p:cNvSpPr>
            <a:spLocks noGrp="1"/>
          </p:cNvSpPr>
          <p:nvPr>
            <p:ph type="body" sz="quarter" idx="22"/>
          </p:nvPr>
        </p:nvSpPr>
        <p:spPr>
          <a:xfrm>
            <a:off x="4114799" y="828485"/>
            <a:ext cx="7840133" cy="857158"/>
          </a:xfrm>
        </p:spPr>
        <p:txBody>
          <a:bodyPr>
            <a:normAutofit fontScale="92500" lnSpcReduction="20000"/>
          </a:bodyPr>
          <a:lstStyle/>
          <a:p>
            <a:r>
              <a:rPr lang="en-IE" dirty="0"/>
              <a:t>Proyecto de </a:t>
            </a:r>
            <a:r>
              <a:rPr lang="en-IE" dirty="0" err="1"/>
              <a:t>jardinería</a:t>
            </a:r>
            <a:r>
              <a:rPr lang="en-IE" dirty="0"/>
              <a:t> </a:t>
            </a:r>
            <a:r>
              <a:rPr lang="en-IE" dirty="0" err="1"/>
              <a:t>sirio</a:t>
            </a:r>
            <a:r>
              <a:rPr lang="en-IE" dirty="0"/>
              <a:t> </a:t>
            </a:r>
            <a:r>
              <a:rPr lang="en-IE" dirty="0" err="1"/>
              <a:t>dirigido</a:t>
            </a:r>
            <a:r>
              <a:rPr lang="en-IE" dirty="0"/>
              <a:t> </a:t>
            </a:r>
            <a:r>
              <a:rPr lang="en-IE" dirty="0" err="1"/>
              <a:t>por</a:t>
            </a:r>
            <a:r>
              <a:rPr lang="en-IE" dirty="0"/>
              <a:t> </a:t>
            </a:r>
            <a:r>
              <a:rPr lang="en-IE" dirty="0" err="1"/>
              <a:t>refugiados</a:t>
            </a:r>
            <a:r>
              <a:rPr lang="en-IE" dirty="0"/>
              <a:t> - Carlow, </a:t>
            </a:r>
            <a:r>
              <a:rPr lang="en-IE" dirty="0" err="1"/>
              <a:t>Irlanda</a:t>
            </a:r>
            <a:endParaRPr lang="en-IE" dirty="0"/>
          </a:p>
        </p:txBody>
      </p:sp>
      <p:pic>
        <p:nvPicPr>
          <p:cNvPr id="2054" name="Picture 6">
            <a:extLst>
              <a:ext uri="{FF2B5EF4-FFF2-40B4-BE49-F238E27FC236}">
                <a16:creationId xmlns:a16="http://schemas.microsoft.com/office/drawing/2014/main" xmlns="" id="{3CC8299E-BA26-4821-BAE4-B183757B4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72" r="12053"/>
          <a:stretch/>
        </p:blipFill>
        <p:spPr bwMode="auto">
          <a:xfrm>
            <a:off x="0" y="1257064"/>
            <a:ext cx="3886789" cy="28017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E41580C2-B39C-4686-84AE-BB27CC49DE78}"/>
              </a:ext>
            </a:extLst>
          </p:cNvPr>
          <p:cNvSpPr txBox="1"/>
          <p:nvPr/>
        </p:nvSpPr>
        <p:spPr>
          <a:xfrm>
            <a:off x="0" y="520342"/>
            <a:ext cx="3025422"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BUENA PRÁCTICA</a:t>
            </a:r>
            <a:endParaRPr lang="en-IE" sz="2400" dirty="0">
              <a:solidFill>
                <a:schemeClr val="bg1"/>
              </a:solidFill>
            </a:endParaRPr>
          </a:p>
        </p:txBody>
      </p:sp>
      <p:grpSp>
        <p:nvGrpSpPr>
          <p:cNvPr id="10" name="Google Shape;543;p39">
            <a:extLst>
              <a:ext uri="{FF2B5EF4-FFF2-40B4-BE49-F238E27FC236}">
                <a16:creationId xmlns:a16="http://schemas.microsoft.com/office/drawing/2014/main" xmlns="" id="{C78131F4-B7BC-4A07-9C45-8313B6AB8B42}"/>
              </a:ext>
            </a:extLst>
          </p:cNvPr>
          <p:cNvGrpSpPr/>
          <p:nvPr/>
        </p:nvGrpSpPr>
        <p:grpSpPr>
          <a:xfrm>
            <a:off x="83868" y="607174"/>
            <a:ext cx="252000" cy="288000"/>
            <a:chOff x="5961125" y="1623900"/>
            <a:chExt cx="376925" cy="448175"/>
          </a:xfrm>
        </p:grpSpPr>
        <p:sp>
          <p:nvSpPr>
            <p:cNvPr id="11" name="Google Shape;544;p39">
              <a:extLst>
                <a:ext uri="{FF2B5EF4-FFF2-40B4-BE49-F238E27FC236}">
                  <a16:creationId xmlns:a16="http://schemas.microsoft.com/office/drawing/2014/main" xmlns="" id="{133B777B-AF1B-40BF-BB6C-F5559497D32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5;p39">
              <a:extLst>
                <a:ext uri="{FF2B5EF4-FFF2-40B4-BE49-F238E27FC236}">
                  <a16:creationId xmlns:a16="http://schemas.microsoft.com/office/drawing/2014/main" xmlns="" id="{69E0DB30-1046-487D-A347-6B553A598B77}"/>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6;p39">
              <a:extLst>
                <a:ext uri="{FF2B5EF4-FFF2-40B4-BE49-F238E27FC236}">
                  <a16:creationId xmlns:a16="http://schemas.microsoft.com/office/drawing/2014/main" xmlns="" id="{B2BC749C-416C-4D6E-9E95-3A96F65A9E35}"/>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7;p39">
              <a:extLst>
                <a:ext uri="{FF2B5EF4-FFF2-40B4-BE49-F238E27FC236}">
                  <a16:creationId xmlns:a16="http://schemas.microsoft.com/office/drawing/2014/main" xmlns="" id="{8A16A36F-ED7D-4303-8B66-905917E833F0}"/>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8;p39">
              <a:extLst>
                <a:ext uri="{FF2B5EF4-FFF2-40B4-BE49-F238E27FC236}">
                  <a16:creationId xmlns:a16="http://schemas.microsoft.com/office/drawing/2014/main" xmlns="" id="{DE67A19C-7571-4281-8100-40B2A0C0A442}"/>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9;p39">
              <a:extLst>
                <a:ext uri="{FF2B5EF4-FFF2-40B4-BE49-F238E27FC236}">
                  <a16:creationId xmlns:a16="http://schemas.microsoft.com/office/drawing/2014/main" xmlns="" id="{CE7630EC-70D1-4290-A32D-C1D3D806546E}"/>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0;p39">
              <a:extLst>
                <a:ext uri="{FF2B5EF4-FFF2-40B4-BE49-F238E27FC236}">
                  <a16:creationId xmlns:a16="http://schemas.microsoft.com/office/drawing/2014/main" xmlns="" id="{8E41374F-83F8-4815-A03D-8633D336D5DA}"/>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xmlns="" id="{59F43AF3-269C-4167-B42F-23D57AF188E6}"/>
              </a:ext>
            </a:extLst>
          </p:cNvPr>
          <p:cNvSpPr txBox="1"/>
          <p:nvPr/>
        </p:nvSpPr>
        <p:spPr>
          <a:xfrm>
            <a:off x="-1" y="4172938"/>
            <a:ext cx="4114799" cy="2585323"/>
          </a:xfrm>
          <a:prstGeom prst="rect">
            <a:avLst/>
          </a:prstGeom>
          <a:solidFill>
            <a:srgbClr val="16A8D3"/>
          </a:solidFill>
        </p:spPr>
        <p:txBody>
          <a:bodyPr wrap="square" rtlCol="0">
            <a:spAutoFit/>
          </a:bodyPr>
          <a:lstStyle/>
          <a:p>
            <a:r>
              <a:rPr lang="es-ES" dirty="0">
                <a:solidFill>
                  <a:schemeClr val="bg1"/>
                </a:solidFill>
              </a:rPr>
              <a:t>PUNTOS IMPORTANTES DEL PROVEEDOR DE SERVICIOS: </a:t>
            </a:r>
            <a:r>
              <a:rPr lang="es-ES" dirty="0" err="1">
                <a:solidFill>
                  <a:schemeClr val="bg1"/>
                </a:solidFill>
              </a:rPr>
              <a:t>National</a:t>
            </a:r>
            <a:r>
              <a:rPr lang="es-ES" dirty="0">
                <a:solidFill>
                  <a:schemeClr val="bg1"/>
                </a:solidFill>
              </a:rPr>
              <a:t> </a:t>
            </a:r>
            <a:r>
              <a:rPr lang="es-ES" dirty="0" err="1">
                <a:solidFill>
                  <a:schemeClr val="bg1"/>
                </a:solidFill>
              </a:rPr>
              <a:t>Learning</a:t>
            </a:r>
            <a:r>
              <a:rPr lang="es-ES" dirty="0">
                <a:solidFill>
                  <a:schemeClr val="bg1"/>
                </a:solidFill>
              </a:rPr>
              <a:t> Network ofrece una gama de programas de capacitación flexibles y servicios de apoyo para personas que necesitan apoyo especializado en 50 centros en Irlanda. Aprenda más sobre NLN: </a:t>
            </a:r>
            <a:r>
              <a:rPr lang="en-IE" dirty="0" smtClean="0">
                <a:solidFill>
                  <a:schemeClr val="accent1"/>
                </a:solidFill>
                <a:hlinkClick r:id="rId3">
                  <a:extLst>
                    <a:ext uri="{A12FA001-AC4F-418D-AE19-62706E023703}">
                      <ahyp:hlinkClr xmlns:ahyp="http://schemas.microsoft.com/office/drawing/2018/hyperlinkcolor" xmlns="" val="tx"/>
                    </a:ext>
                  </a:extLst>
                </a:hlinkClick>
              </a:rPr>
              <a:t>https</a:t>
            </a:r>
            <a:r>
              <a:rPr lang="en-IE" dirty="0">
                <a:solidFill>
                  <a:schemeClr val="accent1"/>
                </a:solidFill>
                <a:hlinkClick r:id="rId3">
                  <a:extLst>
                    <a:ext uri="{A12FA001-AC4F-418D-AE19-62706E023703}">
                      <ahyp:hlinkClr xmlns:ahyp="http://schemas.microsoft.com/office/drawing/2018/hyperlinkcolor" xmlns="" val="tx"/>
                    </a:ext>
                  </a:extLst>
                </a:hlinkClick>
              </a:rPr>
              <a:t>://www.rehab.ie/national-learning-network/</a:t>
            </a:r>
            <a:endParaRPr lang="en-IE" dirty="0">
              <a:solidFill>
                <a:schemeClr val="accent1"/>
              </a:solidFill>
            </a:endParaRPr>
          </a:p>
        </p:txBody>
      </p:sp>
      <p:pic>
        <p:nvPicPr>
          <p:cNvPr id="1026" name="Picture 2" descr="Image result for National Learning Network">
            <a:extLst>
              <a:ext uri="{FF2B5EF4-FFF2-40B4-BE49-F238E27FC236}">
                <a16:creationId xmlns:a16="http://schemas.microsoft.com/office/drawing/2014/main" xmlns="" id="{AC46875F-7765-4536-B357-8533E08DE3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585" b="29512"/>
          <a:stretch/>
        </p:blipFill>
        <p:spPr bwMode="auto">
          <a:xfrm>
            <a:off x="8485237" y="5600599"/>
            <a:ext cx="3369174" cy="78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041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560F16D-C9C0-442B-8A2D-A325395659A5}"/>
              </a:ext>
            </a:extLst>
          </p:cNvPr>
          <p:cNvSpPr>
            <a:spLocks noGrp="1"/>
          </p:cNvSpPr>
          <p:nvPr>
            <p:ph type="body" sz="quarter" idx="20"/>
          </p:nvPr>
        </p:nvSpPr>
        <p:spPr>
          <a:xfrm>
            <a:off x="4720590" y="2028544"/>
            <a:ext cx="7326629" cy="3988434"/>
          </a:xfrm>
        </p:spPr>
        <p:txBody>
          <a:bodyPr/>
          <a:lstStyle/>
          <a:p>
            <a:pPr algn="ctr"/>
            <a:r>
              <a:rPr lang="es-ES" dirty="0">
                <a:solidFill>
                  <a:srgbClr val="16A8D3"/>
                </a:solidFill>
              </a:rPr>
              <a:t>“Este proyecto me hace sentir que puedo producir, puedo dar y puedo contribuir. La gente aquí nos ofreció ayuda </a:t>
            </a:r>
            <a:r>
              <a:rPr lang="es-ES" dirty="0" smtClean="0">
                <a:solidFill>
                  <a:srgbClr val="16A8D3"/>
                </a:solidFill>
              </a:rPr>
              <a:t>como </a:t>
            </a:r>
            <a:r>
              <a:rPr lang="es-ES" dirty="0">
                <a:solidFill>
                  <a:srgbClr val="16A8D3"/>
                </a:solidFill>
              </a:rPr>
              <a:t>aprender inglés y alojamiento. Así que creo que depende de nosotros devolver algo y contribuir positivamente a la sociedad </a:t>
            </a:r>
            <a:r>
              <a:rPr lang="es-ES" dirty="0" smtClean="0">
                <a:solidFill>
                  <a:srgbClr val="16A8D3"/>
                </a:solidFill>
              </a:rPr>
              <a:t>".</a:t>
            </a:r>
          </a:p>
          <a:p>
            <a:pPr algn="ctr"/>
            <a:endParaRPr lang="en-IE" sz="1800" dirty="0"/>
          </a:p>
          <a:p>
            <a:pPr algn="just"/>
            <a:r>
              <a:rPr lang="es-ES" dirty="0" err="1"/>
              <a:t>Radwan</a:t>
            </a:r>
            <a:r>
              <a:rPr lang="es-ES" dirty="0"/>
              <a:t> </a:t>
            </a:r>
            <a:r>
              <a:rPr lang="es-ES" dirty="0" err="1"/>
              <a:t>Abouhajar</a:t>
            </a:r>
            <a:r>
              <a:rPr lang="es-ES" dirty="0"/>
              <a:t> (en la foto) era un agricultor en Siria, posee un BSC en Ciencias Agrícolas, ahora trabaja para Offaly Local </a:t>
            </a:r>
            <a:r>
              <a:rPr lang="es-ES" dirty="0" err="1"/>
              <a:t>Development</a:t>
            </a:r>
            <a:r>
              <a:rPr lang="es-ES" dirty="0"/>
              <a:t> Company, está trabajando para establecer proyectos similares de túneles con las comunidades sirias en las ciudades vecinas.</a:t>
            </a:r>
            <a:endParaRPr lang="en-IE" dirty="0"/>
          </a:p>
        </p:txBody>
      </p:sp>
      <p:sp>
        <p:nvSpPr>
          <p:cNvPr id="4" name="Text Placeholder 3">
            <a:extLst>
              <a:ext uri="{FF2B5EF4-FFF2-40B4-BE49-F238E27FC236}">
                <a16:creationId xmlns:a16="http://schemas.microsoft.com/office/drawing/2014/main" xmlns="" id="{2C01DF50-7AF4-40E9-9870-009A5A6797D7}"/>
              </a:ext>
            </a:extLst>
          </p:cNvPr>
          <p:cNvSpPr>
            <a:spLocks noGrp="1"/>
          </p:cNvSpPr>
          <p:nvPr>
            <p:ph type="body" sz="quarter" idx="22"/>
          </p:nvPr>
        </p:nvSpPr>
        <p:spPr>
          <a:xfrm>
            <a:off x="2698044" y="851835"/>
            <a:ext cx="8777676" cy="857158"/>
          </a:xfrm>
        </p:spPr>
        <p:txBody>
          <a:bodyPr>
            <a:normAutofit fontScale="92500" lnSpcReduction="20000"/>
          </a:bodyPr>
          <a:lstStyle/>
          <a:p>
            <a:r>
              <a:rPr lang="en-IE" dirty="0"/>
              <a:t>Proyecto de </a:t>
            </a:r>
            <a:r>
              <a:rPr lang="en-IE" dirty="0" err="1"/>
              <a:t>jardinería</a:t>
            </a:r>
            <a:r>
              <a:rPr lang="en-IE" dirty="0"/>
              <a:t> </a:t>
            </a:r>
            <a:r>
              <a:rPr lang="en-IE" dirty="0" err="1"/>
              <a:t>sirio</a:t>
            </a:r>
            <a:r>
              <a:rPr lang="en-IE" dirty="0"/>
              <a:t> - Carlow, </a:t>
            </a:r>
            <a:r>
              <a:rPr lang="en-IE" dirty="0" err="1"/>
              <a:t>Irlanda</a:t>
            </a:r>
            <a:r>
              <a:rPr lang="en-IE" dirty="0"/>
              <a:t> - </a:t>
            </a:r>
            <a:r>
              <a:rPr lang="en-IE" dirty="0" err="1"/>
              <a:t>Perspectiva</a:t>
            </a:r>
            <a:r>
              <a:rPr lang="en-IE" dirty="0"/>
              <a:t> de </a:t>
            </a:r>
            <a:r>
              <a:rPr lang="en-IE" dirty="0" err="1"/>
              <a:t>refugiados</a:t>
            </a:r>
            <a:endParaRPr lang="en-IE" dirty="0"/>
          </a:p>
        </p:txBody>
      </p:sp>
      <p:sp>
        <p:nvSpPr>
          <p:cNvPr id="5" name="Rectangle 4">
            <a:extLst>
              <a:ext uri="{FF2B5EF4-FFF2-40B4-BE49-F238E27FC236}">
                <a16:creationId xmlns:a16="http://schemas.microsoft.com/office/drawing/2014/main" xmlns="" id="{F8D35845-B26E-439B-A591-C43F39EAD2AC}"/>
              </a:ext>
            </a:extLst>
          </p:cNvPr>
          <p:cNvSpPr/>
          <p:nvPr/>
        </p:nvSpPr>
        <p:spPr>
          <a:xfrm>
            <a:off x="490537" y="6538762"/>
            <a:ext cx="6096000" cy="246221"/>
          </a:xfrm>
          <a:prstGeom prst="rect">
            <a:avLst/>
          </a:prstGeom>
        </p:spPr>
        <p:txBody>
          <a:bodyPr>
            <a:spAutoFit/>
          </a:bodyPr>
          <a:lstStyle/>
          <a:p>
            <a:r>
              <a:rPr lang="en-IE" sz="1000" dirty="0"/>
              <a:t>More info: </a:t>
            </a:r>
            <a:r>
              <a:rPr lang="en-IE" sz="1000" dirty="0">
                <a:hlinkClick r:id="rId2"/>
              </a:rPr>
              <a:t>https://www.rte.ie/news/ireland/2019/0619/1056369-syrian-vegetables/</a:t>
            </a:r>
            <a:endParaRPr lang="en-IE" sz="1000" dirty="0"/>
          </a:p>
        </p:txBody>
      </p:sp>
      <p:pic>
        <p:nvPicPr>
          <p:cNvPr id="6146" name="Picture 2">
            <a:extLst>
              <a:ext uri="{FF2B5EF4-FFF2-40B4-BE49-F238E27FC236}">
                <a16:creationId xmlns:a16="http://schemas.microsoft.com/office/drawing/2014/main" xmlns="" id="{F8E0E612-60A6-4A51-BD29-E38A7B63B3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51"/>
          <a:stretch/>
        </p:blipFill>
        <p:spPr bwMode="auto">
          <a:xfrm>
            <a:off x="144781" y="2626995"/>
            <a:ext cx="4471035"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071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   Ebba Ãkerman   ,  Founder     e bba@unitedinvitations.org.   ">
            <a:extLst>
              <a:ext uri="{FF2B5EF4-FFF2-40B4-BE49-F238E27FC236}">
                <a16:creationId xmlns:a16="http://schemas.microsoft.com/office/drawing/2014/main" xmlns="" id="{FFF8AA44-F1CB-4D94-BEFF-007E44900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 y="2341140"/>
            <a:ext cx="4137660" cy="4189565"/>
          </a:xfrm>
          <a:prstGeom prst="ellipse">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xmlns="" id="{9A76E472-9CBF-4DAA-BD8B-44345403707A}"/>
              </a:ext>
            </a:extLst>
          </p:cNvPr>
          <p:cNvSpPr>
            <a:spLocks noGrp="1"/>
          </p:cNvSpPr>
          <p:nvPr>
            <p:ph type="body" sz="quarter" idx="20"/>
          </p:nvPr>
        </p:nvSpPr>
        <p:spPr>
          <a:xfrm>
            <a:off x="4926330" y="1933376"/>
            <a:ext cx="7100711" cy="4331957"/>
          </a:xfrm>
        </p:spPr>
        <p:txBody>
          <a:bodyPr/>
          <a:lstStyle/>
          <a:p>
            <a:pPr algn="just"/>
            <a:r>
              <a:rPr lang="es-ES" dirty="0"/>
              <a:t>Profesora de idiomas, campeona comunitaria y ministra de </a:t>
            </a:r>
            <a:r>
              <a:rPr lang="es-ES" dirty="0" smtClean="0"/>
              <a:t>Salud, </a:t>
            </a:r>
            <a:r>
              <a:rPr lang="es-ES" dirty="0" err="1"/>
              <a:t>Ebba</a:t>
            </a:r>
            <a:r>
              <a:rPr lang="es-ES" dirty="0"/>
              <a:t> </a:t>
            </a:r>
            <a:r>
              <a:rPr lang="es-ES" dirty="0" err="1"/>
              <a:t>Akerman</a:t>
            </a:r>
            <a:r>
              <a:rPr lang="es-ES" dirty="0"/>
              <a:t> se topó con uno de sus estudiantes en el tren y le preguntó si le gustaba vivir en su país.</a:t>
            </a:r>
          </a:p>
          <a:p>
            <a:pPr algn="just"/>
            <a:r>
              <a:rPr lang="es-ES" dirty="0"/>
              <a:t>Encontró la respuesta profundamente inquietante.</a:t>
            </a:r>
          </a:p>
          <a:p>
            <a:pPr algn="just"/>
            <a:r>
              <a:rPr lang="es-ES" dirty="0"/>
              <a:t>Le quedó claro que la mayoría de sus estudiantes, que vivían en vecindarios llenos de inmigrantes, prácticamente no tenían contacto con suecos nativos</a:t>
            </a:r>
            <a:r>
              <a:rPr lang="es-ES" dirty="0" smtClean="0"/>
              <a:t>.</a:t>
            </a:r>
          </a:p>
          <a:p>
            <a:pPr algn="just"/>
            <a:r>
              <a:rPr lang="es-ES" dirty="0"/>
              <a:t>Entonces decidió hacer algo al respecto. Así nació </a:t>
            </a:r>
            <a:r>
              <a:rPr lang="es-ES" u="sng" dirty="0" err="1">
                <a:solidFill>
                  <a:schemeClr val="accent1"/>
                </a:solidFill>
              </a:rPr>
              <a:t>United</a:t>
            </a:r>
            <a:r>
              <a:rPr lang="es-ES" u="sng" dirty="0">
                <a:solidFill>
                  <a:schemeClr val="accent1"/>
                </a:solidFill>
              </a:rPr>
              <a:t> </a:t>
            </a:r>
            <a:r>
              <a:rPr lang="es-ES" u="sng" dirty="0" err="1">
                <a:solidFill>
                  <a:schemeClr val="accent1"/>
                </a:solidFill>
              </a:rPr>
              <a:t>Invitations</a:t>
            </a:r>
            <a:r>
              <a:rPr lang="es-ES" dirty="0"/>
              <a:t>, la idea de conectar a locales y recién llegados a través de cenas caseras.</a:t>
            </a:r>
            <a:endParaRPr lang="en-IE" dirty="0"/>
          </a:p>
        </p:txBody>
      </p:sp>
      <p:grpSp>
        <p:nvGrpSpPr>
          <p:cNvPr id="7" name="Google Shape;543;p39">
            <a:extLst>
              <a:ext uri="{FF2B5EF4-FFF2-40B4-BE49-F238E27FC236}">
                <a16:creationId xmlns:a16="http://schemas.microsoft.com/office/drawing/2014/main" xmlns="" id="{051C56DE-1181-4286-8C39-FC3EC4F3889D}"/>
              </a:ext>
            </a:extLst>
          </p:cNvPr>
          <p:cNvGrpSpPr/>
          <p:nvPr/>
        </p:nvGrpSpPr>
        <p:grpSpPr>
          <a:xfrm>
            <a:off x="149088" y="607174"/>
            <a:ext cx="252000" cy="288000"/>
            <a:chOff x="5961125" y="1623900"/>
            <a:chExt cx="376925" cy="448175"/>
          </a:xfrm>
        </p:grpSpPr>
        <p:sp>
          <p:nvSpPr>
            <p:cNvPr id="8" name="Google Shape;544;p39">
              <a:extLst>
                <a:ext uri="{FF2B5EF4-FFF2-40B4-BE49-F238E27FC236}">
                  <a16:creationId xmlns:a16="http://schemas.microsoft.com/office/drawing/2014/main" xmlns="" id="{D05C227A-9264-4971-8648-21524C19460F}"/>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xmlns="" id="{317F5D3E-1B36-44FC-8C0D-551FC2511B5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xmlns="" id="{2CB23DCD-A360-40DD-BB9C-9C7A5F8CBB7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xmlns="" id="{FA9AA37E-1FD2-4D2B-BC1D-006143001315}"/>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xmlns="" id="{FCB3F77E-771F-484F-87B5-F5FB250898E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xmlns="" id="{87AD5928-66C8-4C12-8373-102D3CB4E344}"/>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xmlns="" id="{74C7A27F-328F-4C5F-9238-A9C4256A4D76}"/>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Rectangle 18">
            <a:extLst>
              <a:ext uri="{FF2B5EF4-FFF2-40B4-BE49-F238E27FC236}">
                <a16:creationId xmlns:a16="http://schemas.microsoft.com/office/drawing/2014/main" xmlns="" id="{9D1DFA54-5CEE-43FF-9B1E-37F9F4AA03F0}"/>
              </a:ext>
            </a:extLst>
          </p:cNvPr>
          <p:cNvSpPr/>
          <p:nvPr/>
        </p:nvSpPr>
        <p:spPr>
          <a:xfrm>
            <a:off x="0" y="5759208"/>
            <a:ext cx="3883378" cy="461665"/>
          </a:xfrm>
          <a:prstGeom prst="rect">
            <a:avLst/>
          </a:prstGeom>
          <a:solidFill>
            <a:srgbClr val="B6BD00"/>
          </a:solidFill>
        </p:spPr>
        <p:txBody>
          <a:bodyPr wrap="square">
            <a:spAutoFit/>
          </a:bodyPr>
          <a:lstStyle/>
          <a:p>
            <a:r>
              <a:rPr lang="en-IE" sz="2400" dirty="0">
                <a:solidFill>
                  <a:schemeClr val="bg1"/>
                </a:solidFill>
                <a:highlight>
                  <a:srgbClr val="B6BD00"/>
                </a:highlight>
              </a:rPr>
              <a:t> </a:t>
            </a:r>
            <a:r>
              <a:rPr lang="es-ES" sz="2400" dirty="0" smtClean="0">
                <a:solidFill>
                  <a:schemeClr val="bg1"/>
                </a:solidFill>
                <a:highlight>
                  <a:srgbClr val="B6BD00"/>
                </a:highlight>
              </a:rPr>
              <a:t>Reunámonos</a:t>
            </a:r>
            <a:r>
              <a:rPr lang="en-IE" sz="2400" dirty="0" smtClean="0">
                <a:solidFill>
                  <a:schemeClr val="bg1"/>
                </a:solidFill>
                <a:highlight>
                  <a:srgbClr val="B6BD00"/>
                </a:highlight>
              </a:rPr>
              <a:t>: </a:t>
            </a:r>
            <a:r>
              <a:rPr lang="en-IE" sz="2400" dirty="0">
                <a:solidFill>
                  <a:schemeClr val="bg1"/>
                </a:solidFill>
                <a:highlight>
                  <a:srgbClr val="B6BD00"/>
                </a:highlight>
              </a:rPr>
              <a:t>Ebba Akerman</a:t>
            </a:r>
          </a:p>
        </p:txBody>
      </p:sp>
      <p:sp>
        <p:nvSpPr>
          <p:cNvPr id="15" name="Text Placeholder 2">
            <a:extLst>
              <a:ext uri="{FF2B5EF4-FFF2-40B4-BE49-F238E27FC236}">
                <a16:creationId xmlns:a16="http://schemas.microsoft.com/office/drawing/2014/main" xmlns="" id="{5545C8AD-46EE-4E17-B737-5C6628D3FDFD}"/>
              </a:ext>
            </a:extLst>
          </p:cNvPr>
          <p:cNvSpPr txBox="1">
            <a:spLocks/>
          </p:cNvSpPr>
          <p:nvPr/>
        </p:nvSpPr>
        <p:spPr>
          <a:xfrm>
            <a:off x="2495266" y="561967"/>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 dirty="0">
                <a:solidFill>
                  <a:srgbClr val="F38B00"/>
                </a:solidFill>
              </a:rPr>
              <a:t>Integración a través de los </a:t>
            </a:r>
            <a:r>
              <a:rPr lang="es-ES" dirty="0" smtClean="0">
                <a:solidFill>
                  <a:srgbClr val="F38B00"/>
                </a:solidFill>
              </a:rPr>
              <a:t>alimentos</a:t>
            </a:r>
            <a:r>
              <a:rPr lang="en-IE" dirty="0" smtClean="0">
                <a:solidFill>
                  <a:srgbClr val="F38B00"/>
                </a:solidFill>
              </a:rPr>
              <a:t>: </a:t>
            </a:r>
            <a:r>
              <a:rPr lang="en-IE" dirty="0" smtClean="0"/>
              <a:t>INVITACIONES </a:t>
            </a:r>
            <a:r>
              <a:rPr lang="en-IE" dirty="0"/>
              <a:t>UNIDAS, SUECIA</a:t>
            </a:r>
          </a:p>
        </p:txBody>
      </p:sp>
    </p:spTree>
    <p:extLst>
      <p:ext uri="{BB962C8B-B14F-4D97-AF65-F5344CB8AC3E}">
        <p14:creationId xmlns:p14="http://schemas.microsoft.com/office/powerpoint/2010/main" val="2921920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176FBF9-31F2-4AF6-81DB-293B407FCCA7}"/>
              </a:ext>
            </a:extLst>
          </p:cNvPr>
          <p:cNvSpPr>
            <a:spLocks noGrp="1"/>
          </p:cNvSpPr>
          <p:nvPr>
            <p:ph type="body" sz="quarter" idx="20"/>
          </p:nvPr>
        </p:nvSpPr>
        <p:spPr>
          <a:xfrm>
            <a:off x="2495266" y="1274491"/>
            <a:ext cx="8403792" cy="475287"/>
          </a:xfrm>
        </p:spPr>
        <p:txBody>
          <a:bodyPr/>
          <a:lstStyle/>
          <a:p>
            <a:pPr marL="0" indent="0">
              <a:buNone/>
            </a:pPr>
            <a:r>
              <a:rPr lang="es-ES" dirty="0"/>
              <a:t>Mire a </a:t>
            </a:r>
            <a:r>
              <a:rPr lang="es-ES" dirty="0" err="1"/>
              <a:t>Ebba</a:t>
            </a:r>
            <a:r>
              <a:rPr lang="es-ES" dirty="0"/>
              <a:t> en su charla </a:t>
            </a:r>
            <a:r>
              <a:rPr lang="es-ES" dirty="0" err="1"/>
              <a:t>TEDx</a:t>
            </a:r>
            <a:r>
              <a:rPr lang="es-ES" dirty="0"/>
              <a:t> mientras explica todo el concepto.</a:t>
            </a:r>
            <a:endParaRPr lang="en-IE" dirty="0"/>
          </a:p>
        </p:txBody>
      </p:sp>
      <p:pic>
        <p:nvPicPr>
          <p:cNvPr id="4" name="Online Media 3" title="Have an immigrant over for dinner | Ebba Akerman | TEDxStockholmSalon">
            <a:hlinkClick r:id="" action="ppaction://media"/>
            <a:extLst>
              <a:ext uri="{FF2B5EF4-FFF2-40B4-BE49-F238E27FC236}">
                <a16:creationId xmlns:a16="http://schemas.microsoft.com/office/drawing/2014/main" xmlns="" id="{44E75B14-139D-4FC2-8745-8C489634C2F0}"/>
              </a:ext>
            </a:extLst>
          </p:cNvPr>
          <p:cNvPicPr>
            <a:picLocks noRot="1" noChangeAspect="1"/>
          </p:cNvPicPr>
          <p:nvPr>
            <a:videoFile r:link="rId1"/>
          </p:nvPr>
        </p:nvPicPr>
        <p:blipFill>
          <a:blip r:embed="rId3"/>
          <a:stretch>
            <a:fillRect/>
          </a:stretch>
        </p:blipFill>
        <p:spPr>
          <a:xfrm>
            <a:off x="2731770" y="1925905"/>
            <a:ext cx="7646670" cy="4301252"/>
          </a:xfrm>
          <a:prstGeom prst="rect">
            <a:avLst/>
          </a:prstGeom>
        </p:spPr>
      </p:pic>
      <p:sp>
        <p:nvSpPr>
          <p:cNvPr id="11" name="Text Placeholder 2">
            <a:extLst>
              <a:ext uri="{FF2B5EF4-FFF2-40B4-BE49-F238E27FC236}">
                <a16:creationId xmlns:a16="http://schemas.microsoft.com/office/drawing/2014/main" xmlns="" id="{88E3246D-6490-427C-AD24-85ECD4822845}"/>
              </a:ext>
            </a:extLst>
          </p:cNvPr>
          <p:cNvSpPr txBox="1">
            <a:spLocks/>
          </p:cNvSpPr>
          <p:nvPr/>
        </p:nvSpPr>
        <p:spPr>
          <a:xfrm>
            <a:off x="2289526" y="202264"/>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 dirty="0">
                <a:solidFill>
                  <a:srgbClr val="F38B00"/>
                </a:solidFill>
              </a:rPr>
              <a:t>Integración a través de los </a:t>
            </a:r>
            <a:r>
              <a:rPr lang="es-ES" dirty="0" smtClean="0">
                <a:solidFill>
                  <a:srgbClr val="F38B00"/>
                </a:solidFill>
              </a:rPr>
              <a:t>alimentos</a:t>
            </a:r>
            <a:r>
              <a:rPr lang="en-IE" dirty="0" smtClean="0">
                <a:solidFill>
                  <a:srgbClr val="F38B00"/>
                </a:solidFill>
              </a:rPr>
              <a:t>: </a:t>
            </a:r>
            <a:r>
              <a:rPr lang="en-IE" dirty="0"/>
              <a:t>INVIACIONES UNIDAS, SUECIA</a:t>
            </a:r>
          </a:p>
        </p:txBody>
      </p:sp>
    </p:spTree>
    <p:extLst>
      <p:ext uri="{BB962C8B-B14F-4D97-AF65-F5344CB8AC3E}">
        <p14:creationId xmlns:p14="http://schemas.microsoft.com/office/powerpoint/2010/main" val="184683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E08991-CEAA-4BF1-B67B-0AFF18083B33}"/>
              </a:ext>
            </a:extLst>
          </p:cNvPr>
          <p:cNvSpPr>
            <a:spLocks noGrp="1"/>
          </p:cNvSpPr>
          <p:nvPr>
            <p:ph type="body" sz="quarter" idx="20"/>
          </p:nvPr>
        </p:nvSpPr>
        <p:spPr/>
        <p:txBody>
          <a:bodyPr/>
          <a:lstStyle/>
          <a:p>
            <a:endParaRPr lang="en-IE"/>
          </a:p>
        </p:txBody>
      </p:sp>
      <p:sp>
        <p:nvSpPr>
          <p:cNvPr id="3" name="Text Placeholder 2">
            <a:extLst>
              <a:ext uri="{FF2B5EF4-FFF2-40B4-BE49-F238E27FC236}">
                <a16:creationId xmlns:a16="http://schemas.microsoft.com/office/drawing/2014/main" xmlns="" id="{3AB5FE08-376D-4BA0-9E19-4BBFFEC0B25E}"/>
              </a:ext>
            </a:extLst>
          </p:cNvPr>
          <p:cNvSpPr>
            <a:spLocks noGrp="1"/>
          </p:cNvSpPr>
          <p:nvPr>
            <p:ph type="body" sz="quarter" idx="21"/>
          </p:nvPr>
        </p:nvSpPr>
        <p:spPr>
          <a:xfrm>
            <a:off x="2358106" y="72296"/>
            <a:ext cx="8403792" cy="1091075"/>
          </a:xfrm>
        </p:spPr>
        <p:txBody>
          <a:bodyPr>
            <a:noAutofit/>
          </a:bodyPr>
          <a:lstStyle/>
          <a:p>
            <a:pPr algn="ctr"/>
            <a:r>
              <a:rPr lang="es-ES" dirty="0"/>
              <a:t>La integración es el primer paso crucial en el camino hacia la inclusión</a:t>
            </a:r>
            <a:endParaRPr lang="en-IE" dirty="0"/>
          </a:p>
        </p:txBody>
      </p:sp>
      <p:pic>
        <p:nvPicPr>
          <p:cNvPr id="4" name="Picture 4" descr="Image result for separation exclusion integration inclusion">
            <a:extLst>
              <a:ext uri="{FF2B5EF4-FFF2-40B4-BE49-F238E27FC236}">
                <a16:creationId xmlns:a16="http://schemas.microsoft.com/office/drawing/2014/main" xmlns="" id="{FB088132-183B-4195-8485-4BDA8F269E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25"/>
          <a:stretch/>
        </p:blipFill>
        <p:spPr bwMode="auto">
          <a:xfrm>
            <a:off x="800100" y="1703248"/>
            <a:ext cx="10671171" cy="45146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93C995A-53E3-4E86-A277-C750B975A295}"/>
              </a:ext>
            </a:extLst>
          </p:cNvPr>
          <p:cNvSpPr txBox="1"/>
          <p:nvPr/>
        </p:nvSpPr>
        <p:spPr>
          <a:xfrm>
            <a:off x="0" y="6217918"/>
            <a:ext cx="6183630" cy="461665"/>
          </a:xfrm>
          <a:prstGeom prst="rect">
            <a:avLst/>
          </a:prstGeom>
          <a:solidFill>
            <a:srgbClr val="16A8D3"/>
          </a:solidFill>
        </p:spPr>
        <p:txBody>
          <a:bodyPr wrap="square" rtlCol="0">
            <a:spAutoFit/>
          </a:bodyPr>
          <a:lstStyle/>
          <a:p>
            <a:pPr algn="r"/>
            <a:r>
              <a:rPr lang="es-ES" sz="2400" dirty="0">
                <a:solidFill>
                  <a:schemeClr val="bg1"/>
                </a:solidFill>
              </a:rPr>
              <a:t>La inclusión es el objetivo final.</a:t>
            </a:r>
            <a:endParaRPr lang="en-IE" sz="2400" dirty="0">
              <a:solidFill>
                <a:schemeClr val="bg1"/>
              </a:solidFill>
            </a:endParaRPr>
          </a:p>
        </p:txBody>
      </p:sp>
    </p:spTree>
    <p:extLst>
      <p:ext uri="{BB962C8B-B14F-4D97-AF65-F5344CB8AC3E}">
        <p14:creationId xmlns:p14="http://schemas.microsoft.com/office/powerpoint/2010/main" val="2569104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7FFC96-96A6-4C5E-9C05-152851360EF0}"/>
              </a:ext>
            </a:extLst>
          </p:cNvPr>
          <p:cNvSpPr>
            <a:spLocks noGrp="1"/>
          </p:cNvSpPr>
          <p:nvPr>
            <p:ph type="body" sz="quarter" idx="20"/>
          </p:nvPr>
        </p:nvSpPr>
        <p:spPr>
          <a:xfrm>
            <a:off x="5008340" y="1220854"/>
            <a:ext cx="6561298" cy="5304123"/>
          </a:xfrm>
        </p:spPr>
        <p:txBody>
          <a:bodyPr/>
          <a:lstStyle/>
          <a:p>
            <a:pPr algn="just"/>
            <a:r>
              <a:rPr lang="es-ES" sz="2200" dirty="0"/>
              <a:t>El teatro comunitario proporciona un vehículo por el cual las personas de las comunidades de refugiados tienen la oportunidad de explorar sus experiencias de vida a través de un proceso de discusión, juego de roles, improvisación y habilidades teatrales desarrolladas.</a:t>
            </a:r>
          </a:p>
          <a:p>
            <a:pPr algn="just"/>
            <a:r>
              <a:rPr lang="es-ES" sz="2200" dirty="0"/>
              <a:t>La actuación y el teatro pueden tener un impacto muy positivo en las personas participantes; desarrollando habilidades de lenguaje y comunicación, habilidades de presentación, autoconfianza y autoconciencia.</a:t>
            </a:r>
          </a:p>
          <a:p>
            <a:pPr algn="just"/>
            <a:r>
              <a:rPr lang="es-ES" sz="2200" dirty="0"/>
              <a:t>El proyecto REACT (2016-2018) originó el concepto de participación e integración de refugiados a través del teatro comunitario</a:t>
            </a:r>
            <a:r>
              <a:rPr lang="es-ES" sz="2200" dirty="0" smtClean="0"/>
              <a:t>.</a:t>
            </a:r>
          </a:p>
          <a:p>
            <a:pPr marL="0" indent="0" algn="just">
              <a:buNone/>
            </a:pPr>
            <a:r>
              <a:rPr lang="es-ES" u="sng" dirty="0">
                <a:solidFill>
                  <a:schemeClr val="accent1"/>
                </a:solidFill>
              </a:rPr>
              <a:t>Lea más sobre el proyecto REACT</a:t>
            </a:r>
            <a:endParaRPr lang="en-IE" u="sng" dirty="0">
              <a:solidFill>
                <a:schemeClr val="accent1"/>
              </a:solidFill>
            </a:endParaRPr>
          </a:p>
          <a:p>
            <a:endParaRPr lang="en-IE" dirty="0"/>
          </a:p>
        </p:txBody>
      </p:sp>
      <p:grpSp>
        <p:nvGrpSpPr>
          <p:cNvPr id="8" name="Google Shape;543;p39">
            <a:extLst>
              <a:ext uri="{FF2B5EF4-FFF2-40B4-BE49-F238E27FC236}">
                <a16:creationId xmlns:a16="http://schemas.microsoft.com/office/drawing/2014/main" xmlns="" id="{49BB984C-27DF-4923-A0AF-6174ACE75C6A}"/>
              </a:ext>
            </a:extLst>
          </p:cNvPr>
          <p:cNvGrpSpPr/>
          <p:nvPr/>
        </p:nvGrpSpPr>
        <p:grpSpPr>
          <a:xfrm>
            <a:off x="1180630" y="818305"/>
            <a:ext cx="600780" cy="598693"/>
            <a:chOff x="5961125" y="1623900"/>
            <a:chExt cx="427450" cy="448175"/>
          </a:xfrm>
        </p:grpSpPr>
        <p:sp>
          <p:nvSpPr>
            <p:cNvPr id="9" name="Google Shape;544;p39">
              <a:extLst>
                <a:ext uri="{FF2B5EF4-FFF2-40B4-BE49-F238E27FC236}">
                  <a16:creationId xmlns:a16="http://schemas.microsoft.com/office/drawing/2014/main" xmlns=""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xmlns=""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xmlns=""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xmlns=""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xmlns=""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xmlns=""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xmlns=""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xmlns="" id="{BA567082-D7CF-4135-84F7-B338243AA6F0}"/>
              </a:ext>
            </a:extLst>
          </p:cNvPr>
          <p:cNvSpPr txBox="1"/>
          <p:nvPr/>
        </p:nvSpPr>
        <p:spPr>
          <a:xfrm>
            <a:off x="0" y="5587056"/>
            <a:ext cx="4592888" cy="369332"/>
          </a:xfrm>
          <a:prstGeom prst="rect">
            <a:avLst/>
          </a:prstGeom>
          <a:noFill/>
        </p:spPr>
        <p:txBody>
          <a:bodyPr wrap="square" rtlCol="0">
            <a:spAutoFit/>
          </a:bodyPr>
          <a:lstStyle/>
          <a:p>
            <a:pPr algn="ctr"/>
            <a:r>
              <a:rPr lang="es-ES" dirty="0"/>
              <a:t>Una instantánea del proyecto REACT en Bristol</a:t>
            </a:r>
            <a:r>
              <a:rPr lang="en-IE" dirty="0" smtClean="0"/>
              <a:t>.</a:t>
            </a:r>
            <a:endParaRPr lang="en-IE" dirty="0"/>
          </a:p>
        </p:txBody>
      </p:sp>
      <p:pic>
        <p:nvPicPr>
          <p:cNvPr id="19" name="Online Media 18" title="REACT Video1">
            <a:hlinkClick r:id="" action="ppaction://media"/>
            <a:extLst>
              <a:ext uri="{FF2B5EF4-FFF2-40B4-BE49-F238E27FC236}">
                <a16:creationId xmlns:a16="http://schemas.microsoft.com/office/drawing/2014/main" xmlns="" id="{415F8976-B813-438E-8889-4A9FF59926A0}"/>
              </a:ext>
            </a:extLst>
          </p:cNvPr>
          <p:cNvPicPr>
            <a:picLocks noRot="1" noChangeAspect="1"/>
          </p:cNvPicPr>
          <p:nvPr>
            <a:videoFile r:link="rId1"/>
          </p:nvPr>
        </p:nvPicPr>
        <p:blipFill>
          <a:blip r:embed="rId3"/>
          <a:stretch>
            <a:fillRect/>
          </a:stretch>
        </p:blipFill>
        <p:spPr>
          <a:xfrm>
            <a:off x="0" y="2042640"/>
            <a:ext cx="4692605" cy="3516898"/>
          </a:xfrm>
          <a:prstGeom prst="rect">
            <a:avLst/>
          </a:prstGeom>
        </p:spPr>
      </p:pic>
      <p:sp>
        <p:nvSpPr>
          <p:cNvPr id="16" name="Text Placeholder 2">
            <a:extLst>
              <a:ext uri="{FF2B5EF4-FFF2-40B4-BE49-F238E27FC236}">
                <a16:creationId xmlns:a16="http://schemas.microsoft.com/office/drawing/2014/main" xmlns="" id="{1ABC7346-22E3-4B14-87E8-D6011D1D3CFD}"/>
              </a:ext>
            </a:extLst>
          </p:cNvPr>
          <p:cNvSpPr txBox="1">
            <a:spLocks/>
          </p:cNvSpPr>
          <p:nvPr/>
        </p:nvSpPr>
        <p:spPr>
          <a:xfrm>
            <a:off x="2289526" y="202264"/>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 dirty="0">
                <a:solidFill>
                  <a:srgbClr val="16A8D3"/>
                </a:solidFill>
              </a:rPr>
              <a:t>Integración a través del teatro comunitario: </a:t>
            </a:r>
            <a:r>
              <a:rPr lang="es-ES" sz="3500" dirty="0"/>
              <a:t>REACT PROJECT</a:t>
            </a:r>
            <a:endParaRPr lang="en-IE" sz="3500" dirty="0"/>
          </a:p>
        </p:txBody>
      </p:sp>
    </p:spTree>
    <p:extLst>
      <p:ext uri="{BB962C8B-B14F-4D97-AF65-F5344CB8AC3E}">
        <p14:creationId xmlns:p14="http://schemas.microsoft.com/office/powerpoint/2010/main" val="170261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7FFC96-96A6-4C5E-9C05-152851360EF0}"/>
              </a:ext>
            </a:extLst>
          </p:cNvPr>
          <p:cNvSpPr>
            <a:spLocks noGrp="1"/>
          </p:cNvSpPr>
          <p:nvPr>
            <p:ph type="body" sz="quarter" idx="20"/>
          </p:nvPr>
        </p:nvSpPr>
        <p:spPr>
          <a:xfrm>
            <a:off x="2917163" y="1371452"/>
            <a:ext cx="9131239" cy="4265566"/>
          </a:xfrm>
        </p:spPr>
        <p:txBody>
          <a:bodyPr/>
          <a:lstStyle/>
          <a:p>
            <a:pPr algn="just"/>
            <a:r>
              <a:rPr lang="es-ES" dirty="0"/>
              <a:t>El proyecto REACT ha publicado un recurso muy útil: </a:t>
            </a:r>
            <a:r>
              <a:rPr lang="es-ES" b="1" i="1" dirty="0"/>
              <a:t>Guía para implementar proyectos de teatro de inclusión con refugiados</a:t>
            </a:r>
            <a:r>
              <a:rPr lang="es-ES" b="1" i="1" dirty="0" smtClean="0"/>
              <a:t>.</a:t>
            </a:r>
          </a:p>
          <a:p>
            <a:pPr algn="just"/>
            <a:r>
              <a:rPr lang="es-ES" dirty="0"/>
              <a:t>El objetivo de esta guía es compartir el aprendizaje de los tres socios y presentar esta información en un formato accesible, para que otras organizaciones interesadas puedan usarla fácilmente como una herramienta para la integración entre los refugiados y las comunidades de acogida.</a:t>
            </a:r>
          </a:p>
          <a:p>
            <a:pPr algn="just"/>
            <a:r>
              <a:rPr lang="es-ES" dirty="0"/>
              <a:t>La guía incluye sugerencias y recomendaciones para todas aquellas organizaciones / agencias / teatros que deseen implementar un proyecto similar en su propio contexto</a:t>
            </a:r>
            <a:r>
              <a:rPr lang="es-ES" dirty="0" smtClean="0"/>
              <a:t>.</a:t>
            </a:r>
          </a:p>
          <a:p>
            <a:pPr marL="0" indent="0" algn="just">
              <a:buNone/>
            </a:pPr>
            <a:endParaRPr lang="en-IE" sz="100" b="1" i="1" dirty="0">
              <a:hlinkClick r:id="rId2"/>
            </a:endParaRPr>
          </a:p>
          <a:p>
            <a:pPr marL="0" indent="0">
              <a:buNone/>
            </a:pPr>
            <a:r>
              <a:rPr lang="en-IE" u="sng" dirty="0" err="1">
                <a:solidFill>
                  <a:schemeClr val="accent1"/>
                </a:solidFill>
              </a:rPr>
              <a:t>Descargar</a:t>
            </a:r>
            <a:r>
              <a:rPr lang="en-IE" u="sng" dirty="0">
                <a:solidFill>
                  <a:schemeClr val="accent1"/>
                </a:solidFill>
              </a:rPr>
              <a:t> la </a:t>
            </a:r>
            <a:r>
              <a:rPr lang="en-IE" u="sng" dirty="0" err="1">
                <a:solidFill>
                  <a:schemeClr val="accent1"/>
                </a:solidFill>
              </a:rPr>
              <a:t>guía</a:t>
            </a:r>
            <a:r>
              <a:rPr lang="en-IE" u="sng" dirty="0">
                <a:solidFill>
                  <a:schemeClr val="accent1"/>
                </a:solidFill>
              </a:rPr>
              <a:t> REACT</a:t>
            </a:r>
          </a:p>
          <a:p>
            <a:pPr algn="just"/>
            <a:endParaRPr lang="en-IE" dirty="0">
              <a:solidFill>
                <a:srgbClr val="615F5D"/>
              </a:solidFill>
            </a:endParaRPr>
          </a:p>
          <a:p>
            <a:endParaRPr lang="en-IE" dirty="0"/>
          </a:p>
        </p:txBody>
      </p:sp>
      <p:grpSp>
        <p:nvGrpSpPr>
          <p:cNvPr id="8" name="Google Shape;543;p39">
            <a:extLst>
              <a:ext uri="{FF2B5EF4-FFF2-40B4-BE49-F238E27FC236}">
                <a16:creationId xmlns:a16="http://schemas.microsoft.com/office/drawing/2014/main" xmlns=""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xmlns=""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xmlns=""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xmlns=""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xmlns=""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xmlns=""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xmlns=""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xmlns=""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xmlns="" id="{F6C238AF-707C-4542-95D4-138E934C6C57}"/>
              </a:ext>
            </a:extLst>
          </p:cNvPr>
          <p:cNvSpPr txBox="1"/>
          <p:nvPr/>
        </p:nvSpPr>
        <p:spPr>
          <a:xfrm>
            <a:off x="7789334" y="5092722"/>
            <a:ext cx="4402666" cy="1477328"/>
          </a:xfrm>
          <a:prstGeom prst="rect">
            <a:avLst/>
          </a:prstGeom>
          <a:solidFill>
            <a:srgbClr val="16A8D3"/>
          </a:solidFill>
        </p:spPr>
        <p:txBody>
          <a:bodyPr wrap="square" rtlCol="0">
            <a:spAutoFit/>
          </a:bodyPr>
          <a:lstStyle/>
          <a:p>
            <a:r>
              <a:rPr lang="es-ES" dirty="0">
                <a:solidFill>
                  <a:schemeClr val="bg1"/>
                </a:solidFill>
              </a:rPr>
              <a:t>Para </a:t>
            </a:r>
            <a:r>
              <a:rPr lang="es-ES" dirty="0" smtClean="0">
                <a:solidFill>
                  <a:schemeClr val="bg1"/>
                </a:solidFill>
              </a:rPr>
              <a:t>otras buenas </a:t>
            </a:r>
            <a:r>
              <a:rPr lang="es-ES" dirty="0">
                <a:solidFill>
                  <a:schemeClr val="bg1"/>
                </a:solidFill>
              </a:rPr>
              <a:t>prácticas,</a:t>
            </a:r>
          </a:p>
          <a:p>
            <a:r>
              <a:rPr lang="es-ES" dirty="0" smtClean="0">
                <a:solidFill>
                  <a:schemeClr val="bg1"/>
                </a:solidFill>
              </a:rPr>
              <a:t>eche </a:t>
            </a:r>
            <a:r>
              <a:rPr lang="es-ES" dirty="0">
                <a:solidFill>
                  <a:schemeClr val="bg1"/>
                </a:solidFill>
              </a:rPr>
              <a:t>un vistazo a nuestra página 56</a:t>
            </a:r>
          </a:p>
          <a:p>
            <a:r>
              <a:rPr lang="es-ES" dirty="0">
                <a:solidFill>
                  <a:schemeClr val="bg1"/>
                </a:solidFill>
              </a:rPr>
              <a:t>Kit de herramientas</a:t>
            </a:r>
            <a:endParaRPr lang="en-IE" dirty="0">
              <a:solidFill>
                <a:schemeClr val="bg1"/>
              </a:solidFill>
            </a:endParaRPr>
          </a:p>
          <a:p>
            <a:r>
              <a:rPr lang="es-ES" dirty="0" err="1" smtClean="0">
                <a:solidFill>
                  <a:schemeClr val="bg1"/>
                </a:solidFill>
              </a:rPr>
              <a:t>Promise</a:t>
            </a:r>
            <a:r>
              <a:rPr lang="es-ES" dirty="0" smtClean="0">
                <a:solidFill>
                  <a:schemeClr val="bg1"/>
                </a:solidFill>
              </a:rPr>
              <a:t> </a:t>
            </a:r>
            <a:r>
              <a:rPr lang="es-ES" dirty="0">
                <a:solidFill>
                  <a:schemeClr val="bg1"/>
                </a:solidFill>
              </a:rPr>
              <a:t>inclusión social</a:t>
            </a:r>
          </a:p>
          <a:p>
            <a:r>
              <a:rPr lang="en-IE" dirty="0" smtClean="0">
                <a:solidFill>
                  <a:schemeClr val="bg1"/>
                </a:solidFill>
              </a:rPr>
              <a:t>NB </a:t>
            </a:r>
            <a:r>
              <a:rPr lang="en-IE" dirty="0">
                <a:solidFill>
                  <a:schemeClr val="bg1"/>
                </a:solidFill>
              </a:rPr>
              <a:t>- INSERT LINK</a:t>
            </a:r>
          </a:p>
        </p:txBody>
      </p:sp>
      <p:pic>
        <p:nvPicPr>
          <p:cNvPr id="17" name="Picture 16">
            <a:extLst>
              <a:ext uri="{FF2B5EF4-FFF2-40B4-BE49-F238E27FC236}">
                <a16:creationId xmlns:a16="http://schemas.microsoft.com/office/drawing/2014/main" xmlns="" id="{7822E390-B156-47C6-ADAF-BA2073D515BC}"/>
              </a:ext>
            </a:extLst>
          </p:cNvPr>
          <p:cNvPicPr>
            <a:picLocks noChangeAspect="1"/>
          </p:cNvPicPr>
          <p:nvPr/>
        </p:nvPicPr>
        <p:blipFill>
          <a:blip r:embed="rId3"/>
          <a:stretch>
            <a:fillRect/>
          </a:stretch>
        </p:blipFill>
        <p:spPr>
          <a:xfrm>
            <a:off x="11208809" y="5092722"/>
            <a:ext cx="983192" cy="1477328"/>
          </a:xfrm>
          <a:prstGeom prst="rect">
            <a:avLst/>
          </a:prstGeom>
        </p:spPr>
      </p:pic>
      <p:pic>
        <p:nvPicPr>
          <p:cNvPr id="18" name="Picture 17">
            <a:extLst>
              <a:ext uri="{FF2B5EF4-FFF2-40B4-BE49-F238E27FC236}">
                <a16:creationId xmlns:a16="http://schemas.microsoft.com/office/drawing/2014/main" xmlns="" id="{945E8C32-9315-47B3-95D8-155D45C931FD}"/>
              </a:ext>
            </a:extLst>
          </p:cNvPr>
          <p:cNvPicPr>
            <a:picLocks noChangeAspect="1"/>
          </p:cNvPicPr>
          <p:nvPr/>
        </p:nvPicPr>
        <p:blipFill>
          <a:blip r:embed="rId4"/>
          <a:stretch>
            <a:fillRect/>
          </a:stretch>
        </p:blipFill>
        <p:spPr>
          <a:xfrm>
            <a:off x="143598" y="564206"/>
            <a:ext cx="2696220" cy="3818137"/>
          </a:xfrm>
          <a:prstGeom prst="rect">
            <a:avLst/>
          </a:prstGeom>
        </p:spPr>
      </p:pic>
      <p:sp>
        <p:nvSpPr>
          <p:cNvPr id="19" name="Text Placeholder 2">
            <a:extLst>
              <a:ext uri="{FF2B5EF4-FFF2-40B4-BE49-F238E27FC236}">
                <a16:creationId xmlns:a16="http://schemas.microsoft.com/office/drawing/2014/main" xmlns="" id="{42531832-2774-4FCB-ABDA-FD9CAC4CA424}"/>
              </a:ext>
            </a:extLst>
          </p:cNvPr>
          <p:cNvSpPr txBox="1">
            <a:spLocks/>
          </p:cNvSpPr>
          <p:nvPr/>
        </p:nvSpPr>
        <p:spPr>
          <a:xfrm>
            <a:off x="2455871" y="180988"/>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 dirty="0">
                <a:solidFill>
                  <a:srgbClr val="16A8D3"/>
                </a:solidFill>
              </a:rPr>
              <a:t>Integración a través del teatro comunitario: </a:t>
            </a:r>
            <a:r>
              <a:rPr lang="en-IE" dirty="0" smtClean="0"/>
              <a:t>REACT PROJECT</a:t>
            </a:r>
            <a:endParaRPr lang="en-IE" dirty="0"/>
          </a:p>
        </p:txBody>
      </p:sp>
      <p:sp>
        <p:nvSpPr>
          <p:cNvPr id="20" name="TextBox 19">
            <a:extLst>
              <a:ext uri="{FF2B5EF4-FFF2-40B4-BE49-F238E27FC236}">
                <a16:creationId xmlns:a16="http://schemas.microsoft.com/office/drawing/2014/main" xmlns="" id="{49FE17F4-B100-476C-AE87-6D93DE7BDF27}"/>
              </a:ext>
            </a:extLst>
          </p:cNvPr>
          <p:cNvSpPr txBox="1"/>
          <p:nvPr/>
        </p:nvSpPr>
        <p:spPr>
          <a:xfrm>
            <a:off x="0" y="5523966"/>
            <a:ext cx="2422566" cy="461665"/>
          </a:xfrm>
          <a:prstGeom prst="rect">
            <a:avLst/>
          </a:prstGeom>
          <a:solidFill>
            <a:srgbClr val="EA1D76"/>
          </a:solidFill>
        </p:spPr>
        <p:txBody>
          <a:bodyPr wrap="square" rtlCol="0">
            <a:spAutoFit/>
          </a:bodyPr>
          <a:lstStyle/>
          <a:p>
            <a:r>
              <a:rPr lang="en-IE" sz="2400" dirty="0">
                <a:solidFill>
                  <a:schemeClr val="bg1"/>
                </a:solidFill>
              </a:rPr>
              <a:t>       </a:t>
            </a:r>
            <a:r>
              <a:rPr lang="en-IE" sz="2400" dirty="0" smtClean="0">
                <a:solidFill>
                  <a:schemeClr val="bg1"/>
                </a:solidFill>
              </a:rPr>
              <a:t>DESCARGAS</a:t>
            </a:r>
            <a:endParaRPr lang="en-IE" sz="2400" dirty="0">
              <a:solidFill>
                <a:schemeClr val="bg1"/>
              </a:solidFill>
            </a:endParaRPr>
          </a:p>
        </p:txBody>
      </p:sp>
      <p:grpSp>
        <p:nvGrpSpPr>
          <p:cNvPr id="21" name="Google Shape;605;p39">
            <a:extLst>
              <a:ext uri="{FF2B5EF4-FFF2-40B4-BE49-F238E27FC236}">
                <a16:creationId xmlns:a16="http://schemas.microsoft.com/office/drawing/2014/main" xmlns="" id="{2B00B85A-33B3-4F95-A2B4-1FADA566C1C3}"/>
              </a:ext>
            </a:extLst>
          </p:cNvPr>
          <p:cNvGrpSpPr/>
          <p:nvPr/>
        </p:nvGrpSpPr>
        <p:grpSpPr>
          <a:xfrm>
            <a:off x="123782" y="5637018"/>
            <a:ext cx="252000" cy="288000"/>
            <a:chOff x="2583100" y="2973775"/>
            <a:chExt cx="461550" cy="437200"/>
          </a:xfrm>
        </p:grpSpPr>
        <p:sp>
          <p:nvSpPr>
            <p:cNvPr id="22" name="Google Shape;606;p39">
              <a:extLst>
                <a:ext uri="{FF2B5EF4-FFF2-40B4-BE49-F238E27FC236}">
                  <a16:creationId xmlns:a16="http://schemas.microsoft.com/office/drawing/2014/main" xmlns="" id="{5B15A3EF-DC46-46C2-8416-ADE4172BAE71}"/>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07;p39">
              <a:extLst>
                <a:ext uri="{FF2B5EF4-FFF2-40B4-BE49-F238E27FC236}">
                  <a16:creationId xmlns:a16="http://schemas.microsoft.com/office/drawing/2014/main" xmlns="" id="{AEFB19E7-7795-48C9-8FC5-0CE80CEA9AFE}"/>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13410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317A659-318F-46A9-8969-71BB3908ABBA}"/>
              </a:ext>
            </a:extLst>
          </p:cNvPr>
          <p:cNvSpPr>
            <a:spLocks noGrp="1"/>
          </p:cNvSpPr>
          <p:nvPr>
            <p:ph type="body" sz="quarter" idx="20"/>
          </p:nvPr>
        </p:nvSpPr>
        <p:spPr>
          <a:xfrm>
            <a:off x="2708910" y="1492906"/>
            <a:ext cx="9029700" cy="719716"/>
          </a:xfrm>
        </p:spPr>
        <p:txBody>
          <a:bodyPr/>
          <a:lstStyle/>
          <a:p>
            <a:r>
              <a:rPr lang="es-ES" dirty="0">
                <a:solidFill>
                  <a:srgbClr val="FF0000"/>
                </a:solidFill>
              </a:rPr>
              <a:t>INFORMACIÓN - FOTOS Y VIDEOS DE RLP?</a:t>
            </a:r>
            <a:endParaRPr lang="en-IE" dirty="0">
              <a:solidFill>
                <a:srgbClr val="FF0000"/>
              </a:solidFill>
            </a:endParaRPr>
          </a:p>
        </p:txBody>
      </p:sp>
      <p:sp>
        <p:nvSpPr>
          <p:cNvPr id="3" name="Text Placeholder 2">
            <a:extLst>
              <a:ext uri="{FF2B5EF4-FFF2-40B4-BE49-F238E27FC236}">
                <a16:creationId xmlns:a16="http://schemas.microsoft.com/office/drawing/2014/main" xmlns="" id="{A8CC9C4E-9C00-42E2-8761-6B0B31D99379}"/>
              </a:ext>
            </a:extLst>
          </p:cNvPr>
          <p:cNvSpPr>
            <a:spLocks noGrp="1"/>
          </p:cNvSpPr>
          <p:nvPr>
            <p:ph type="body" sz="quarter" idx="21"/>
          </p:nvPr>
        </p:nvSpPr>
        <p:spPr>
          <a:xfrm>
            <a:off x="2495266" y="236947"/>
            <a:ext cx="9029700" cy="857158"/>
          </a:xfrm>
        </p:spPr>
        <p:txBody>
          <a:bodyPr>
            <a:normAutofit fontScale="92500" lnSpcReduction="20000"/>
          </a:bodyPr>
          <a:lstStyle/>
          <a:p>
            <a:r>
              <a:rPr lang="es-ES" dirty="0">
                <a:solidFill>
                  <a:srgbClr val="F38B00"/>
                </a:solidFill>
              </a:rPr>
              <a:t>Integración a través del deporte</a:t>
            </a:r>
            <a:r>
              <a:rPr lang="en-IE" dirty="0" smtClean="0">
                <a:solidFill>
                  <a:srgbClr val="F38B00"/>
                </a:solidFill>
              </a:rPr>
              <a:t>: </a:t>
            </a:r>
            <a:r>
              <a:rPr lang="es-ES" dirty="0"/>
              <a:t>los refugiados de </a:t>
            </a:r>
            <a:r>
              <a:rPr lang="es-ES" dirty="0" err="1"/>
              <a:t>Ballaghaderreen</a:t>
            </a:r>
            <a:r>
              <a:rPr lang="es-ES" dirty="0"/>
              <a:t> visitan </a:t>
            </a:r>
            <a:r>
              <a:rPr lang="es-ES" dirty="0" err="1"/>
              <a:t>Croke</a:t>
            </a:r>
            <a:r>
              <a:rPr lang="es-ES" dirty="0"/>
              <a:t> Park</a:t>
            </a:r>
            <a:endParaRPr lang="en-IE" dirty="0"/>
          </a:p>
        </p:txBody>
      </p:sp>
    </p:spTree>
    <p:extLst>
      <p:ext uri="{BB962C8B-B14F-4D97-AF65-F5344CB8AC3E}">
        <p14:creationId xmlns:p14="http://schemas.microsoft.com/office/powerpoint/2010/main" val="3354403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317A659-318F-46A9-8969-71BB3908ABBA}"/>
              </a:ext>
            </a:extLst>
          </p:cNvPr>
          <p:cNvSpPr>
            <a:spLocks noGrp="1"/>
          </p:cNvSpPr>
          <p:nvPr>
            <p:ph type="body" sz="quarter" idx="20"/>
          </p:nvPr>
        </p:nvSpPr>
        <p:spPr>
          <a:xfrm>
            <a:off x="6096000" y="1334860"/>
            <a:ext cx="5836356" cy="4574449"/>
          </a:xfrm>
        </p:spPr>
        <p:txBody>
          <a:bodyPr/>
          <a:lstStyle/>
          <a:p>
            <a:pPr marL="0" indent="0" algn="just">
              <a:buNone/>
            </a:pPr>
            <a:r>
              <a:rPr lang="es-ES" dirty="0"/>
              <a:t>En la década de 1980, la familia de </a:t>
            </a:r>
            <a:r>
              <a:rPr lang="es-ES" dirty="0" err="1"/>
              <a:t>Zac</a:t>
            </a:r>
            <a:r>
              <a:rPr lang="es-ES" dirty="0"/>
              <a:t> </a:t>
            </a:r>
            <a:r>
              <a:rPr lang="es-ES" dirty="0" err="1"/>
              <a:t>Moradi</a:t>
            </a:r>
            <a:r>
              <a:rPr lang="es-ES" dirty="0"/>
              <a:t> huyó a Iraq para escapar de la guerra Irán-Iraq. Luego, la Segunda Guerra del Golfo, los obligó a desarraigarse nuevamente y esta vez terminaron en los </a:t>
            </a:r>
            <a:r>
              <a:rPr lang="es-ES" dirty="0" smtClean="0"/>
              <a:t>alrededores de </a:t>
            </a:r>
            <a:r>
              <a:rPr lang="es-ES" dirty="0"/>
              <a:t>Carrick-On-Shannon, Leitrim.</a:t>
            </a:r>
          </a:p>
          <a:p>
            <a:pPr marL="0" indent="0" algn="just">
              <a:buNone/>
            </a:pPr>
            <a:r>
              <a:rPr lang="es-ES" dirty="0"/>
              <a:t>A los 11 años de edad, </a:t>
            </a:r>
            <a:r>
              <a:rPr lang="es-ES" dirty="0" err="1"/>
              <a:t>Moradi</a:t>
            </a:r>
            <a:r>
              <a:rPr lang="es-ES" dirty="0"/>
              <a:t> desarrolló una pasión por los juegos gaélicos y en 2016, </a:t>
            </a:r>
            <a:r>
              <a:rPr lang="es-ES" dirty="0" err="1"/>
              <a:t>Moradi</a:t>
            </a:r>
            <a:r>
              <a:rPr lang="es-ES" dirty="0"/>
              <a:t> estaba en el equipo de Leitrim que ganó la Copa </a:t>
            </a:r>
            <a:r>
              <a:rPr lang="es-ES" dirty="0" err="1"/>
              <a:t>Lory</a:t>
            </a:r>
            <a:r>
              <a:rPr lang="es-ES" dirty="0"/>
              <a:t> </a:t>
            </a:r>
            <a:r>
              <a:rPr lang="es-ES" dirty="0" err="1"/>
              <a:t>Meagher</a:t>
            </a:r>
            <a:r>
              <a:rPr lang="es-ES" dirty="0"/>
              <a:t> un día que describe como</a:t>
            </a:r>
          </a:p>
          <a:p>
            <a:pPr marL="0" indent="0" algn="just">
              <a:buNone/>
            </a:pPr>
            <a:r>
              <a:rPr lang="es-ES" dirty="0"/>
              <a:t>"Uno de los días más orgullosos de su vida".</a:t>
            </a:r>
            <a:endParaRPr lang="en-IE" dirty="0"/>
          </a:p>
        </p:txBody>
      </p:sp>
      <p:sp>
        <p:nvSpPr>
          <p:cNvPr id="3" name="Text Placeholder 2">
            <a:extLst>
              <a:ext uri="{FF2B5EF4-FFF2-40B4-BE49-F238E27FC236}">
                <a16:creationId xmlns:a16="http://schemas.microsoft.com/office/drawing/2014/main" xmlns="" id="{A8CC9C4E-9C00-42E2-8761-6B0B31D99379}"/>
              </a:ext>
            </a:extLst>
          </p:cNvPr>
          <p:cNvSpPr>
            <a:spLocks noGrp="1"/>
          </p:cNvSpPr>
          <p:nvPr>
            <p:ph type="body" sz="quarter" idx="21"/>
          </p:nvPr>
        </p:nvSpPr>
        <p:spPr>
          <a:xfrm>
            <a:off x="2495266" y="236947"/>
            <a:ext cx="9029700" cy="857158"/>
          </a:xfrm>
        </p:spPr>
        <p:txBody>
          <a:bodyPr>
            <a:normAutofit fontScale="92500" lnSpcReduction="20000"/>
          </a:bodyPr>
          <a:lstStyle/>
          <a:p>
            <a:r>
              <a:rPr lang="es-ES" dirty="0">
                <a:solidFill>
                  <a:srgbClr val="F38B00"/>
                </a:solidFill>
              </a:rPr>
              <a:t>Integración a través del deporte</a:t>
            </a:r>
            <a:r>
              <a:rPr lang="en-IE" dirty="0">
                <a:solidFill>
                  <a:srgbClr val="F38B00"/>
                </a:solidFill>
              </a:rPr>
              <a:t>: </a:t>
            </a:r>
            <a:r>
              <a:rPr lang="en-IE" dirty="0" smtClean="0"/>
              <a:t>Zac </a:t>
            </a:r>
            <a:r>
              <a:rPr lang="en-IE" dirty="0" err="1"/>
              <a:t>Moradi</a:t>
            </a:r>
            <a:r>
              <a:rPr lang="en-IE" dirty="0"/>
              <a:t>, Leitrim </a:t>
            </a:r>
            <a:r>
              <a:rPr lang="en-IE" dirty="0" err="1"/>
              <a:t>Irlanda</a:t>
            </a:r>
            <a:endParaRPr lang="en-IE" dirty="0"/>
          </a:p>
        </p:txBody>
      </p:sp>
      <p:pic>
        <p:nvPicPr>
          <p:cNvPr id="4" name="Online Media 3" title="2019 Leitrim win Lory Meagher Cup + Iran Refugee">
            <a:hlinkClick r:id="" action="ppaction://media"/>
            <a:extLst>
              <a:ext uri="{FF2B5EF4-FFF2-40B4-BE49-F238E27FC236}">
                <a16:creationId xmlns:a16="http://schemas.microsoft.com/office/drawing/2014/main" xmlns="" id="{B11A48EF-EAA4-4348-8CA7-22CF835F19A7}"/>
              </a:ext>
            </a:extLst>
          </p:cNvPr>
          <p:cNvPicPr>
            <a:picLocks noRot="1" noChangeAspect="1"/>
          </p:cNvPicPr>
          <p:nvPr>
            <a:videoFile r:link="rId1"/>
          </p:nvPr>
        </p:nvPicPr>
        <p:blipFill>
          <a:blip r:embed="rId3"/>
          <a:stretch>
            <a:fillRect/>
          </a:stretch>
        </p:blipFill>
        <p:spPr>
          <a:xfrm>
            <a:off x="327660" y="1871038"/>
            <a:ext cx="5388276" cy="4038272"/>
          </a:xfrm>
          <a:prstGeom prst="rect">
            <a:avLst/>
          </a:prstGeom>
        </p:spPr>
      </p:pic>
    </p:spTree>
    <p:extLst>
      <p:ext uri="{BB962C8B-B14F-4D97-AF65-F5344CB8AC3E}">
        <p14:creationId xmlns:p14="http://schemas.microsoft.com/office/powerpoint/2010/main" val="194794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7D2BC47-AF11-4967-8AD4-A41DE29489A2}"/>
              </a:ext>
            </a:extLst>
          </p:cNvPr>
          <p:cNvSpPr>
            <a:spLocks noGrp="1"/>
          </p:cNvSpPr>
          <p:nvPr>
            <p:ph type="body" sz="quarter" idx="20"/>
          </p:nvPr>
        </p:nvSpPr>
        <p:spPr>
          <a:xfrm>
            <a:off x="1761067" y="1754551"/>
            <a:ext cx="9771803" cy="3872188"/>
          </a:xfrm>
        </p:spPr>
        <p:txBody>
          <a:bodyPr/>
          <a:lstStyle/>
          <a:p>
            <a:pPr algn="just"/>
            <a:r>
              <a:rPr lang="es-ES" dirty="0" err="1"/>
              <a:t>Ballyhaunis</a:t>
            </a:r>
            <a:r>
              <a:rPr lang="es-ES" dirty="0"/>
              <a:t> GAA ha estado a la vanguardia </a:t>
            </a:r>
            <a:r>
              <a:rPr lang="es-ES" dirty="0" smtClean="0"/>
              <a:t>en la ayuda a </a:t>
            </a:r>
            <a:r>
              <a:rPr lang="es-ES" dirty="0"/>
              <a:t>los inmigrantes y solicitantes de asilo a </a:t>
            </a:r>
            <a:r>
              <a:rPr lang="es-ES" dirty="0" smtClean="0"/>
              <a:t>dormir en </a:t>
            </a:r>
            <a:r>
              <a:rPr lang="es-ES" dirty="0"/>
              <a:t>su nuevo hogar. Un día de integración durante el verano fue un gran éxito y en una ciudad como </a:t>
            </a:r>
            <a:r>
              <a:rPr lang="es-ES" dirty="0" err="1"/>
              <a:t>Ballyhaunis</a:t>
            </a:r>
            <a:r>
              <a:rPr lang="es-ES" dirty="0"/>
              <a:t> con mucho menos servicios sociales que los pueblos o ciudades más grandes, el papel que juega el club </a:t>
            </a:r>
            <a:r>
              <a:rPr lang="es-ES" dirty="0" smtClean="0"/>
              <a:t>es muy importante.</a:t>
            </a:r>
            <a:endParaRPr lang="es-ES" dirty="0"/>
          </a:p>
          <a:p>
            <a:pPr algn="just"/>
            <a:r>
              <a:rPr lang="es-ES" dirty="0"/>
              <a:t>Los nombres pakistaníes han aparecido en los equipos de lanzamiento de </a:t>
            </a:r>
            <a:r>
              <a:rPr lang="es-ES" dirty="0" err="1"/>
              <a:t>Ballyhaunis</a:t>
            </a:r>
            <a:r>
              <a:rPr lang="es-ES" dirty="0"/>
              <a:t> durante más de dos décadas. Hay nombres de Europa del Este y sirios en el equipo de fútbol de </a:t>
            </a:r>
            <a:r>
              <a:rPr lang="es-ES" dirty="0" err="1"/>
              <a:t>Ballyhaunis</a:t>
            </a:r>
            <a:r>
              <a:rPr lang="es-ES" dirty="0"/>
              <a:t>, mientras que el recientemente creado </a:t>
            </a:r>
            <a:r>
              <a:rPr lang="es-ES" dirty="0" err="1"/>
              <a:t>Ballyhaunis</a:t>
            </a:r>
            <a:r>
              <a:rPr lang="es-ES" dirty="0"/>
              <a:t> Cricket Club es una salida sólida para los miembros de la comunidad musulmana.</a:t>
            </a:r>
            <a:endParaRPr lang="en-IE" dirty="0"/>
          </a:p>
        </p:txBody>
      </p:sp>
      <p:sp>
        <p:nvSpPr>
          <p:cNvPr id="3" name="Text Placeholder 2">
            <a:extLst>
              <a:ext uri="{FF2B5EF4-FFF2-40B4-BE49-F238E27FC236}">
                <a16:creationId xmlns:a16="http://schemas.microsoft.com/office/drawing/2014/main" xmlns="" id="{A9E2B711-F29C-4CAB-A883-7B9894276490}"/>
              </a:ext>
            </a:extLst>
          </p:cNvPr>
          <p:cNvSpPr>
            <a:spLocks noGrp="1"/>
          </p:cNvSpPr>
          <p:nvPr>
            <p:ph type="body" sz="quarter" idx="21"/>
          </p:nvPr>
        </p:nvSpPr>
        <p:spPr>
          <a:xfrm>
            <a:off x="2495266" y="80010"/>
            <a:ext cx="9129044" cy="1025525"/>
          </a:xfrm>
        </p:spPr>
        <p:txBody>
          <a:bodyPr>
            <a:normAutofit lnSpcReduction="10000"/>
          </a:bodyPr>
          <a:lstStyle/>
          <a:p>
            <a:r>
              <a:rPr lang="en-IE" dirty="0" err="1" smtClean="0">
                <a:solidFill>
                  <a:srgbClr val="EA1D76"/>
                </a:solidFill>
              </a:rPr>
              <a:t>Integración</a:t>
            </a:r>
            <a:r>
              <a:rPr lang="en-IE" dirty="0" smtClean="0">
                <a:solidFill>
                  <a:srgbClr val="EA1D76"/>
                </a:solidFill>
              </a:rPr>
              <a:t> a </a:t>
            </a:r>
            <a:r>
              <a:rPr lang="en-IE" dirty="0" err="1" smtClean="0">
                <a:solidFill>
                  <a:srgbClr val="EA1D76"/>
                </a:solidFill>
              </a:rPr>
              <a:t>través</a:t>
            </a:r>
            <a:r>
              <a:rPr lang="en-IE" dirty="0" smtClean="0">
                <a:solidFill>
                  <a:srgbClr val="EA1D76"/>
                </a:solidFill>
              </a:rPr>
              <a:t> del </a:t>
            </a:r>
            <a:r>
              <a:rPr lang="en-IE" dirty="0" err="1" smtClean="0">
                <a:solidFill>
                  <a:srgbClr val="EA1D76"/>
                </a:solidFill>
              </a:rPr>
              <a:t>deporte</a:t>
            </a:r>
            <a:r>
              <a:rPr lang="en-IE" dirty="0" smtClean="0">
                <a:solidFill>
                  <a:srgbClr val="EA1D76"/>
                </a:solidFill>
              </a:rPr>
              <a:t>: </a:t>
            </a:r>
            <a:r>
              <a:rPr lang="en-IE" dirty="0"/>
              <a:t>GAA y </a:t>
            </a:r>
            <a:r>
              <a:rPr lang="en-IE" dirty="0" err="1"/>
              <a:t>deporte</a:t>
            </a:r>
            <a:r>
              <a:rPr lang="en-IE" dirty="0"/>
              <a:t> </a:t>
            </a:r>
            <a:r>
              <a:rPr lang="en-IE" dirty="0" err="1"/>
              <a:t>en</a:t>
            </a:r>
            <a:r>
              <a:rPr lang="en-IE" dirty="0"/>
              <a:t> </a:t>
            </a:r>
            <a:r>
              <a:rPr lang="en-IE" dirty="0" err="1"/>
              <a:t>Ballyhaunis</a:t>
            </a:r>
            <a:r>
              <a:rPr lang="en-IE" dirty="0"/>
              <a:t>, </a:t>
            </a:r>
            <a:r>
              <a:rPr lang="en-IE" dirty="0" err="1"/>
              <a:t>Irlanda</a:t>
            </a:r>
            <a:endParaRPr lang="en-IE" dirty="0"/>
          </a:p>
        </p:txBody>
      </p:sp>
      <p:sp>
        <p:nvSpPr>
          <p:cNvPr id="4" name="Rectangle 3">
            <a:extLst>
              <a:ext uri="{FF2B5EF4-FFF2-40B4-BE49-F238E27FC236}">
                <a16:creationId xmlns:a16="http://schemas.microsoft.com/office/drawing/2014/main" xmlns="" id="{A73EEFAF-7D13-4217-9411-C5F022634CCF}"/>
              </a:ext>
            </a:extLst>
          </p:cNvPr>
          <p:cNvSpPr/>
          <p:nvPr/>
        </p:nvSpPr>
        <p:spPr>
          <a:xfrm>
            <a:off x="2019300" y="6103620"/>
            <a:ext cx="7730490" cy="246221"/>
          </a:xfrm>
          <a:prstGeom prst="rect">
            <a:avLst/>
          </a:prstGeom>
        </p:spPr>
        <p:txBody>
          <a:bodyPr wrap="square">
            <a:spAutoFit/>
          </a:bodyPr>
          <a:lstStyle/>
          <a:p>
            <a:r>
              <a:rPr lang="en-IE" sz="1000" dirty="0"/>
              <a:t>Source: </a:t>
            </a:r>
            <a:r>
              <a:rPr lang="en-IE" sz="1000" dirty="0">
                <a:hlinkClick r:id="rId2"/>
              </a:rPr>
              <a:t>https://www.irishexaminer.com/lifestyle/features/life-in-ballyhaunis-irelands-most-culturally-diverse-town-369099.html</a:t>
            </a:r>
            <a:endParaRPr lang="en-IE" sz="1000" dirty="0"/>
          </a:p>
        </p:txBody>
      </p:sp>
    </p:spTree>
    <p:extLst>
      <p:ext uri="{BB962C8B-B14F-4D97-AF65-F5344CB8AC3E}">
        <p14:creationId xmlns:p14="http://schemas.microsoft.com/office/powerpoint/2010/main" val="2745839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E634344-52D9-4C08-BBB6-8E0312A49FBA}"/>
              </a:ext>
            </a:extLst>
          </p:cNvPr>
          <p:cNvSpPr>
            <a:spLocks noGrp="1"/>
          </p:cNvSpPr>
          <p:nvPr>
            <p:ph type="body" sz="quarter" idx="20"/>
          </p:nvPr>
        </p:nvSpPr>
        <p:spPr/>
        <p:txBody>
          <a:bodyPr/>
          <a:lstStyle/>
          <a:p>
            <a:endParaRPr lang="en-IE"/>
          </a:p>
        </p:txBody>
      </p:sp>
      <p:sp>
        <p:nvSpPr>
          <p:cNvPr id="5" name="Text Placeholder 2">
            <a:extLst>
              <a:ext uri="{FF2B5EF4-FFF2-40B4-BE49-F238E27FC236}">
                <a16:creationId xmlns:a16="http://schemas.microsoft.com/office/drawing/2014/main" xmlns="" id="{743B9A0F-E955-44A0-B848-205132F5C2E7}"/>
              </a:ext>
            </a:extLst>
          </p:cNvPr>
          <p:cNvSpPr>
            <a:spLocks noGrp="1"/>
          </p:cNvSpPr>
          <p:nvPr>
            <p:ph type="body" sz="quarter" idx="21"/>
          </p:nvPr>
        </p:nvSpPr>
        <p:spPr>
          <a:xfrm>
            <a:off x="2148840" y="248377"/>
            <a:ext cx="9483374" cy="857158"/>
          </a:xfrm>
        </p:spPr>
        <p:txBody>
          <a:bodyPr>
            <a:normAutofit/>
          </a:bodyPr>
          <a:lstStyle/>
          <a:p>
            <a:r>
              <a:rPr lang="es-ES" dirty="0"/>
              <a:t>Documental GAA e Integración en </a:t>
            </a:r>
            <a:r>
              <a:rPr lang="es-ES" dirty="0" err="1"/>
              <a:t>Ballyhaunis</a:t>
            </a:r>
            <a:endParaRPr lang="en-IE" dirty="0"/>
          </a:p>
        </p:txBody>
      </p:sp>
      <p:pic>
        <p:nvPicPr>
          <p:cNvPr id="6" name="Online Media 5" title="Pitching Up">
            <a:hlinkClick r:id="" action="ppaction://media"/>
            <a:extLst>
              <a:ext uri="{FF2B5EF4-FFF2-40B4-BE49-F238E27FC236}">
                <a16:creationId xmlns:a16="http://schemas.microsoft.com/office/drawing/2014/main" xmlns="" id="{E32B6928-7C62-458D-A9EC-93149DA2E8B4}"/>
              </a:ext>
            </a:extLst>
          </p:cNvPr>
          <p:cNvPicPr>
            <a:picLocks noRot="1" noChangeAspect="1"/>
          </p:cNvPicPr>
          <p:nvPr>
            <a:videoFile r:link="rId1"/>
          </p:nvPr>
        </p:nvPicPr>
        <p:blipFill>
          <a:blip r:embed="rId3"/>
          <a:stretch>
            <a:fillRect/>
          </a:stretch>
        </p:blipFill>
        <p:spPr>
          <a:xfrm>
            <a:off x="2148840" y="1348740"/>
            <a:ext cx="8750218" cy="4921998"/>
          </a:xfrm>
          <a:prstGeom prst="rect">
            <a:avLst/>
          </a:prstGeom>
        </p:spPr>
      </p:pic>
    </p:spTree>
    <p:extLst>
      <p:ext uri="{BB962C8B-B14F-4D97-AF65-F5344CB8AC3E}">
        <p14:creationId xmlns:p14="http://schemas.microsoft.com/office/powerpoint/2010/main" val="28629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7D2BC47-AF11-4967-8AD4-A41DE29489A2}"/>
              </a:ext>
            </a:extLst>
          </p:cNvPr>
          <p:cNvSpPr>
            <a:spLocks noGrp="1"/>
          </p:cNvSpPr>
          <p:nvPr>
            <p:ph type="body" sz="quarter" idx="20"/>
          </p:nvPr>
        </p:nvSpPr>
        <p:spPr>
          <a:xfrm>
            <a:off x="4648200" y="1908810"/>
            <a:ext cx="7421880" cy="3713057"/>
          </a:xfrm>
        </p:spPr>
        <p:txBody>
          <a:bodyPr/>
          <a:lstStyle/>
          <a:p>
            <a:pPr marL="0" indent="0" algn="just">
              <a:buNone/>
            </a:pPr>
            <a:r>
              <a:rPr lang="es-ES" dirty="0" err="1"/>
              <a:t>Football</a:t>
            </a:r>
            <a:r>
              <a:rPr lang="es-ES" dirty="0"/>
              <a:t> </a:t>
            </a:r>
            <a:r>
              <a:rPr lang="es-ES" dirty="0" err="1"/>
              <a:t>Welcomes</a:t>
            </a:r>
            <a:r>
              <a:rPr lang="es-ES" dirty="0"/>
              <a:t> es una forma para que la comunidad futbolística celebre la contribución de los refugiados al fútbol y aprecie lo que significa huir del conflicto y la persecución</a:t>
            </a:r>
            <a:r>
              <a:rPr lang="es-ES" dirty="0" smtClean="0"/>
              <a:t>.</a:t>
            </a:r>
          </a:p>
          <a:p>
            <a:pPr marL="0" indent="0" algn="just">
              <a:buNone/>
            </a:pPr>
            <a:r>
              <a:rPr lang="es-ES" dirty="0" err="1">
                <a:solidFill>
                  <a:srgbClr val="EA1D76"/>
                </a:solidFill>
              </a:rPr>
              <a:t>Football</a:t>
            </a:r>
            <a:r>
              <a:rPr lang="es-ES" dirty="0">
                <a:solidFill>
                  <a:srgbClr val="EA1D76"/>
                </a:solidFill>
              </a:rPr>
              <a:t> </a:t>
            </a:r>
            <a:r>
              <a:rPr lang="es-ES" dirty="0" err="1">
                <a:solidFill>
                  <a:srgbClr val="EA1D76"/>
                </a:solidFill>
              </a:rPr>
              <a:t>Welcomes</a:t>
            </a:r>
            <a:r>
              <a:rPr lang="es-ES" dirty="0">
                <a:solidFill>
                  <a:srgbClr val="EA1D76"/>
                </a:solidFill>
              </a:rPr>
              <a:t> es parte de la campaña I </a:t>
            </a:r>
            <a:r>
              <a:rPr lang="es-ES" dirty="0" err="1">
                <a:solidFill>
                  <a:srgbClr val="EA1D76"/>
                </a:solidFill>
              </a:rPr>
              <a:t>Welcome</a:t>
            </a:r>
            <a:r>
              <a:rPr lang="es-ES" dirty="0">
                <a:solidFill>
                  <a:srgbClr val="EA1D76"/>
                </a:solidFill>
              </a:rPr>
              <a:t> de Amnistía Internacional para una mejor respuesta internacional a la crisis mundial de refugiados.</a:t>
            </a:r>
            <a:endParaRPr lang="en-IE" dirty="0">
              <a:solidFill>
                <a:srgbClr val="EA1D76"/>
              </a:solidFill>
            </a:endParaRPr>
          </a:p>
          <a:p>
            <a:pPr marL="0" indent="0" algn="just">
              <a:buNone/>
            </a:pPr>
            <a:r>
              <a:rPr lang="es-ES" dirty="0"/>
              <a:t>La campaña alienta a las comunidades locales a trabajar juntas para crear un ambiente más acogedor para las personas que huyen de los conflictos y la persecución.</a:t>
            </a:r>
            <a:endParaRPr lang="en-IE" dirty="0"/>
          </a:p>
        </p:txBody>
      </p:sp>
      <p:sp>
        <p:nvSpPr>
          <p:cNvPr id="3" name="Text Placeholder 2">
            <a:extLst>
              <a:ext uri="{FF2B5EF4-FFF2-40B4-BE49-F238E27FC236}">
                <a16:creationId xmlns:a16="http://schemas.microsoft.com/office/drawing/2014/main" xmlns="" id="{A9E2B711-F29C-4CAB-A883-7B9894276490}"/>
              </a:ext>
            </a:extLst>
          </p:cNvPr>
          <p:cNvSpPr>
            <a:spLocks noGrp="1"/>
          </p:cNvSpPr>
          <p:nvPr>
            <p:ph type="body" sz="quarter" idx="21"/>
          </p:nvPr>
        </p:nvSpPr>
        <p:spPr>
          <a:xfrm>
            <a:off x="2495266" y="80010"/>
            <a:ext cx="9129044" cy="1025525"/>
          </a:xfrm>
        </p:spPr>
        <p:txBody>
          <a:bodyPr>
            <a:normAutofit lnSpcReduction="10000"/>
          </a:bodyPr>
          <a:lstStyle/>
          <a:p>
            <a:r>
              <a:rPr lang="en-IE" dirty="0" err="1" smtClean="0">
                <a:solidFill>
                  <a:srgbClr val="EA1D76"/>
                </a:solidFill>
              </a:rPr>
              <a:t>Integración</a:t>
            </a:r>
            <a:r>
              <a:rPr lang="en-IE" dirty="0" smtClean="0">
                <a:solidFill>
                  <a:srgbClr val="EA1D76"/>
                </a:solidFill>
              </a:rPr>
              <a:t> a </a:t>
            </a:r>
            <a:r>
              <a:rPr lang="en-IE" dirty="0" err="1" smtClean="0">
                <a:solidFill>
                  <a:srgbClr val="EA1D76"/>
                </a:solidFill>
              </a:rPr>
              <a:t>través</a:t>
            </a:r>
            <a:r>
              <a:rPr lang="en-IE" dirty="0" smtClean="0">
                <a:solidFill>
                  <a:srgbClr val="EA1D76"/>
                </a:solidFill>
              </a:rPr>
              <a:t> del </a:t>
            </a:r>
            <a:r>
              <a:rPr lang="en-IE" dirty="0" err="1" smtClean="0">
                <a:solidFill>
                  <a:srgbClr val="EA1D76"/>
                </a:solidFill>
              </a:rPr>
              <a:t>deporte</a:t>
            </a:r>
            <a:r>
              <a:rPr lang="en-IE" dirty="0" smtClean="0">
                <a:solidFill>
                  <a:srgbClr val="EA1D76"/>
                </a:solidFill>
              </a:rPr>
              <a:t>: </a:t>
            </a:r>
            <a:r>
              <a:rPr lang="es-ES" dirty="0"/>
              <a:t>Campaña de Amnistía Internacional para el Fútbol</a:t>
            </a:r>
            <a:endParaRPr lang="en-IE" dirty="0"/>
          </a:p>
        </p:txBody>
      </p:sp>
      <p:sp>
        <p:nvSpPr>
          <p:cNvPr id="4" name="Rectangle 3">
            <a:extLst>
              <a:ext uri="{FF2B5EF4-FFF2-40B4-BE49-F238E27FC236}">
                <a16:creationId xmlns:a16="http://schemas.microsoft.com/office/drawing/2014/main" xmlns="" id="{A73EEFAF-7D13-4217-9411-C5F022634CCF}"/>
              </a:ext>
            </a:extLst>
          </p:cNvPr>
          <p:cNvSpPr/>
          <p:nvPr/>
        </p:nvSpPr>
        <p:spPr>
          <a:xfrm>
            <a:off x="4648200" y="6588919"/>
            <a:ext cx="7730490" cy="246221"/>
          </a:xfrm>
          <a:prstGeom prst="rect">
            <a:avLst/>
          </a:prstGeom>
        </p:spPr>
        <p:txBody>
          <a:bodyPr wrap="square">
            <a:spAutoFit/>
          </a:bodyPr>
          <a:lstStyle/>
          <a:p>
            <a:r>
              <a:rPr lang="en-IE" sz="1000" dirty="0"/>
              <a:t>Source: </a:t>
            </a:r>
            <a:r>
              <a:rPr lang="en-IE" sz="1000" dirty="0">
                <a:hlinkClick r:id="rId2"/>
              </a:rPr>
              <a:t>https://www.amnesty.org.uk/press-releases/football-players-and-celebrity-fans-back-amnestys-football-welcomes-weekend</a:t>
            </a:r>
            <a:r>
              <a:rPr lang="en-IE" sz="1000" dirty="0"/>
              <a:t> </a:t>
            </a:r>
          </a:p>
        </p:txBody>
      </p:sp>
      <p:pic>
        <p:nvPicPr>
          <p:cNvPr id="6" name="Picture 5" descr="A group of people playing football on a field&#10;&#10;Description automatically generated">
            <a:extLst>
              <a:ext uri="{FF2B5EF4-FFF2-40B4-BE49-F238E27FC236}">
                <a16:creationId xmlns:a16="http://schemas.microsoft.com/office/drawing/2014/main" xmlns="" id="{5452BB77-FDE2-410C-BD4F-D3F9E8C6987A}"/>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86535" y="2011680"/>
            <a:ext cx="4381734" cy="2983230"/>
          </a:xfrm>
          <a:prstGeom prst="rect">
            <a:avLst/>
          </a:prstGeom>
        </p:spPr>
      </p:pic>
    </p:spTree>
    <p:extLst>
      <p:ext uri="{BB962C8B-B14F-4D97-AF65-F5344CB8AC3E}">
        <p14:creationId xmlns:p14="http://schemas.microsoft.com/office/powerpoint/2010/main" val="1259091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en-IE" sz="3200" dirty="0" smtClean="0">
                <a:solidFill>
                  <a:schemeClr val="bg1"/>
                </a:solidFill>
              </a:rPr>
              <a:t>CULTURA</a:t>
            </a:r>
            <a:endParaRPr lang="en-IE" sz="3200" dirty="0">
              <a:solidFill>
                <a:schemeClr val="bg1"/>
              </a:solidFill>
            </a:endParaRPr>
          </a:p>
        </p:txBody>
      </p:sp>
      <p:sp>
        <p:nvSpPr>
          <p:cNvPr id="9" name="Text Placeholder 1">
            <a:extLst>
              <a:ext uri="{FF2B5EF4-FFF2-40B4-BE49-F238E27FC236}">
                <a16:creationId xmlns:a16="http://schemas.microsoft.com/office/drawing/2014/main" xmlns=""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smtClean="0"/>
              <a:t>EN ESTA SECCIÓN:</a:t>
            </a:r>
            <a:endParaRPr lang="en-IE" dirty="0"/>
          </a:p>
          <a:p>
            <a:endParaRPr lang="en-IE" dirty="0"/>
          </a:p>
        </p:txBody>
      </p:sp>
      <p:sp>
        <p:nvSpPr>
          <p:cNvPr id="6" name="Text Placeholder 5">
            <a:extLst>
              <a:ext uri="{FF2B5EF4-FFF2-40B4-BE49-F238E27FC236}">
                <a16:creationId xmlns:a16="http://schemas.microsoft.com/office/drawing/2014/main" xmlns="" id="{A33B9A40-97B0-4829-BE12-521D18903709}"/>
              </a:ext>
            </a:extLst>
          </p:cNvPr>
          <p:cNvSpPr txBox="1">
            <a:spLocks/>
          </p:cNvSpPr>
          <p:nvPr/>
        </p:nvSpPr>
        <p:spPr>
          <a:xfrm>
            <a:off x="259644" y="1536158"/>
            <a:ext cx="4585292" cy="289868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2.2 </a:t>
            </a:r>
            <a:r>
              <a:rPr lang="es-ES" sz="3600" i="0" dirty="0"/>
              <a:t>Crear espacios culturales comunitarios inclusivos para el ocio y el aprendizaje</a:t>
            </a:r>
            <a:endParaRPr lang="en-IE" dirty="0"/>
          </a:p>
        </p:txBody>
      </p:sp>
      <p:sp>
        <p:nvSpPr>
          <p:cNvPr id="8" name="Text Placeholder 2">
            <a:extLst>
              <a:ext uri="{FF2B5EF4-FFF2-40B4-BE49-F238E27FC236}">
                <a16:creationId xmlns:a16="http://schemas.microsoft.com/office/drawing/2014/main" xmlns="" id="{CB6B36CC-D28C-40AE-8FFD-C799CCAD22EF}"/>
              </a:ext>
            </a:extLst>
          </p:cNvPr>
          <p:cNvSpPr txBox="1">
            <a:spLocks/>
          </p:cNvSpPr>
          <p:nvPr/>
        </p:nvSpPr>
        <p:spPr>
          <a:xfrm>
            <a:off x="6234544" y="1846203"/>
            <a:ext cx="5818909" cy="3947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baseline="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s-ES" dirty="0"/>
              <a:t>Crear un futuro inclusivo para todos nos obliga a examinar nuestros espacios públicos (calles, parques, vecindarios), servicios públicos (vivienda, transporte) e instituciones públicas (escuelas, bibliotecas) y asegurarnos de que sirvan a toda la población.</a:t>
            </a:r>
          </a:p>
          <a:p>
            <a:pPr algn="just"/>
            <a:endParaRPr lang="es-ES" dirty="0"/>
          </a:p>
          <a:p>
            <a:pPr algn="just"/>
            <a:r>
              <a:rPr lang="es-ES" dirty="0"/>
              <a:t>En esta sección, nos enfocamos en cómo los proveedores de servicios y educadores pueden trabajar hacia la creación de espacios comunitarios inclusivos para todos.</a:t>
            </a:r>
            <a:endParaRPr lang="en-IE" dirty="0"/>
          </a:p>
        </p:txBody>
      </p:sp>
    </p:spTree>
    <p:extLst>
      <p:ext uri="{BB962C8B-B14F-4D97-AF65-F5344CB8AC3E}">
        <p14:creationId xmlns:p14="http://schemas.microsoft.com/office/powerpoint/2010/main" val="3717427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010CB68-6E8B-407D-A2B9-A59BA1CEBF2A}"/>
              </a:ext>
            </a:extLst>
          </p:cNvPr>
          <p:cNvSpPr>
            <a:spLocks noGrp="1"/>
          </p:cNvSpPr>
          <p:nvPr>
            <p:ph type="body" sz="quarter" idx="20"/>
          </p:nvPr>
        </p:nvSpPr>
        <p:spPr>
          <a:xfrm>
            <a:off x="745067" y="1754551"/>
            <a:ext cx="10844953" cy="4612382"/>
          </a:xfrm>
        </p:spPr>
        <p:txBody>
          <a:bodyPr/>
          <a:lstStyle/>
          <a:p>
            <a:pPr algn="just"/>
            <a:r>
              <a:rPr lang="es-ES" dirty="0"/>
              <a:t>Un propósito clave de un espacio comunitario es crear espacio para que todos los miembros de la comunidad participen en actividades cívicas, físicas y sociales.</a:t>
            </a:r>
          </a:p>
          <a:p>
            <a:pPr algn="just"/>
            <a:r>
              <a:rPr lang="es-ES" dirty="0"/>
              <a:t>Para crear un espacio comunitario inclusivo, debemos pensar en cómo podemos extender esa función a tantos miembros de la comunidad como sea posible.</a:t>
            </a:r>
          </a:p>
          <a:p>
            <a:pPr algn="just"/>
            <a:r>
              <a:rPr lang="es-ES" dirty="0"/>
              <a:t>Hay muchos pasos, grandes y pequeños, que se pueden tomar para crear espacios comunitarios para la inclusión.</a:t>
            </a:r>
          </a:p>
          <a:p>
            <a:pPr algn="just"/>
            <a:r>
              <a:rPr lang="es-ES" dirty="0"/>
              <a:t>El liderazgo puede provenir de muchas partes interesadas. Esto incluye funcionarios municipales, residentes locales, comunidades de recién llegados, negocios locales, mano de obra y medios de comunicación</a:t>
            </a:r>
            <a:r>
              <a:rPr lang="es-ES" dirty="0" smtClean="0"/>
              <a:t>.</a:t>
            </a:r>
          </a:p>
          <a:p>
            <a:pPr marL="0" indent="0" algn="just">
              <a:buNone/>
            </a:pPr>
            <a:endParaRPr lang="es-ES" sz="1000" dirty="0" smtClean="0"/>
          </a:p>
          <a:p>
            <a:pPr marL="0" indent="0" algn="just">
              <a:buNone/>
            </a:pPr>
            <a:r>
              <a:rPr lang="es-ES" dirty="0" smtClean="0"/>
              <a:t>Para </a:t>
            </a:r>
            <a:r>
              <a:rPr lang="es-ES" dirty="0"/>
              <a:t>obtener algunas ideas, examinemos algunos espacios comunitarios inclusivos y veamos cómo surgieron estos proyectos ...</a:t>
            </a:r>
            <a:endParaRPr lang="en-IE" dirty="0"/>
          </a:p>
        </p:txBody>
      </p:sp>
      <p:sp>
        <p:nvSpPr>
          <p:cNvPr id="3" name="Text Placeholder 2">
            <a:extLst>
              <a:ext uri="{FF2B5EF4-FFF2-40B4-BE49-F238E27FC236}">
                <a16:creationId xmlns:a16="http://schemas.microsoft.com/office/drawing/2014/main" xmlns="" id="{1D253D8A-DC65-4BA0-9988-EAD5EC38041B}"/>
              </a:ext>
            </a:extLst>
          </p:cNvPr>
          <p:cNvSpPr>
            <a:spLocks noGrp="1"/>
          </p:cNvSpPr>
          <p:nvPr>
            <p:ph type="body" sz="quarter" idx="21"/>
          </p:nvPr>
        </p:nvSpPr>
        <p:spPr/>
        <p:txBody>
          <a:bodyPr/>
          <a:lstStyle/>
          <a:p>
            <a:r>
              <a:rPr lang="es-ES" dirty="0" smtClean="0"/>
              <a:t>Creando espacios comunitarios inclusivos</a:t>
            </a:r>
            <a:endParaRPr lang="es-ES" dirty="0"/>
          </a:p>
        </p:txBody>
      </p:sp>
    </p:spTree>
    <p:extLst>
      <p:ext uri="{BB962C8B-B14F-4D97-AF65-F5344CB8AC3E}">
        <p14:creationId xmlns:p14="http://schemas.microsoft.com/office/powerpoint/2010/main" val="28019265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1CDC0C1-F212-4F7C-AE05-210144EC4CA4}"/>
              </a:ext>
            </a:extLst>
          </p:cNvPr>
          <p:cNvSpPr>
            <a:spLocks noGrp="1"/>
          </p:cNvSpPr>
          <p:nvPr>
            <p:ph type="body" sz="quarter" idx="20"/>
          </p:nvPr>
        </p:nvSpPr>
        <p:spPr>
          <a:xfrm>
            <a:off x="5726430" y="2028543"/>
            <a:ext cx="6263640" cy="4035147"/>
          </a:xfrm>
        </p:spPr>
        <p:txBody>
          <a:bodyPr/>
          <a:lstStyle/>
          <a:p>
            <a:pPr algn="just"/>
            <a:r>
              <a:rPr lang="es-ES" dirty="0" err="1"/>
              <a:t>Parc</a:t>
            </a:r>
            <a:r>
              <a:rPr lang="es-ES" dirty="0"/>
              <a:t> Central de </a:t>
            </a:r>
            <a:r>
              <a:rPr lang="es-ES" dirty="0" err="1"/>
              <a:t>Nou</a:t>
            </a:r>
            <a:r>
              <a:rPr lang="es-ES" dirty="0"/>
              <a:t> </a:t>
            </a:r>
            <a:r>
              <a:rPr lang="es-ES" dirty="0" err="1"/>
              <a:t>Barris</a:t>
            </a:r>
            <a:r>
              <a:rPr lang="es-ES" dirty="0"/>
              <a:t> es un parque galardonado que crea </a:t>
            </a:r>
            <a:r>
              <a:rPr lang="es-ES" dirty="0">
                <a:solidFill>
                  <a:srgbClr val="B6BD00"/>
                </a:solidFill>
              </a:rPr>
              <a:t>un espacio comunitario verde para uno de los barrios más diversos de la ciudad</a:t>
            </a:r>
            <a:r>
              <a:rPr lang="es-ES" dirty="0" smtClean="0">
                <a:solidFill>
                  <a:srgbClr val="B6BD00"/>
                </a:solidFill>
              </a:rPr>
              <a:t>.</a:t>
            </a:r>
          </a:p>
          <a:p>
            <a:pPr algn="just"/>
            <a:r>
              <a:rPr lang="es-ES" dirty="0" smtClean="0"/>
              <a:t>En </a:t>
            </a:r>
            <a:r>
              <a:rPr lang="es-ES" dirty="0"/>
              <a:t>el distrito de </a:t>
            </a:r>
            <a:r>
              <a:rPr lang="es-ES" dirty="0" err="1"/>
              <a:t>Barris</a:t>
            </a:r>
            <a:r>
              <a:rPr lang="es-ES" dirty="0"/>
              <a:t>, hay personas de España, Rumania, Ucrania, Ecuador, Pakistán y Filipinas</a:t>
            </a:r>
            <a:r>
              <a:rPr lang="es-ES" dirty="0" smtClean="0"/>
              <a:t>.</a:t>
            </a:r>
          </a:p>
          <a:p>
            <a:pPr algn="just"/>
            <a:r>
              <a:rPr lang="es-ES" dirty="0"/>
              <a:t>En 2007, el </a:t>
            </a:r>
            <a:r>
              <a:rPr lang="es-ES" dirty="0" err="1"/>
              <a:t>Parc</a:t>
            </a:r>
            <a:r>
              <a:rPr lang="es-ES" dirty="0"/>
              <a:t> Central de </a:t>
            </a:r>
            <a:r>
              <a:rPr lang="es-ES" dirty="0" err="1"/>
              <a:t>Nou</a:t>
            </a:r>
            <a:r>
              <a:rPr lang="es-ES" dirty="0"/>
              <a:t> </a:t>
            </a:r>
            <a:r>
              <a:rPr lang="es-ES" dirty="0" err="1"/>
              <a:t>Barris</a:t>
            </a:r>
            <a:r>
              <a:rPr lang="es-ES" dirty="0"/>
              <a:t> ganó el Premio Internacional del Paisaje Urbano y fue elogiado por desempeñar una importante</a:t>
            </a:r>
            <a:r>
              <a:rPr lang="es-ES" dirty="0">
                <a:solidFill>
                  <a:srgbClr val="B6BD00"/>
                </a:solidFill>
              </a:rPr>
              <a:t> "tarea integradora en un barrio multiétnico en rápida expansión de </a:t>
            </a:r>
            <a:r>
              <a:rPr lang="es-ES" dirty="0" smtClean="0">
                <a:solidFill>
                  <a:srgbClr val="B6BD00"/>
                </a:solidFill>
              </a:rPr>
              <a:t>Barcelona”.</a:t>
            </a:r>
            <a:endParaRPr lang="en-IE" dirty="0">
              <a:solidFill>
                <a:srgbClr val="B6BD00"/>
              </a:solidFill>
            </a:endParaRPr>
          </a:p>
        </p:txBody>
      </p:sp>
      <p:pic>
        <p:nvPicPr>
          <p:cNvPr id="6" name="Picture Placeholder 5" descr="An empty park bench next to a tree&#10;&#10;Description automatically generated">
            <a:extLst>
              <a:ext uri="{FF2B5EF4-FFF2-40B4-BE49-F238E27FC236}">
                <a16:creationId xmlns:a16="http://schemas.microsoft.com/office/drawing/2014/main" xmlns="" id="{51E181F4-E2D4-44F7-9347-7B473BCD508E}"/>
              </a:ext>
            </a:extLst>
          </p:cNvPr>
          <p:cNvPicPr>
            <a:picLocks noGrp="1" noChangeAspect="1"/>
          </p:cNvPicPr>
          <p:nvPr>
            <p:ph type="pic" sz="quarter" idx="21"/>
          </p:nvPr>
        </p:nvPicPr>
        <p:blipFill>
          <a:blip r:embed="rId3">
            <a:extLst>
              <a:ext uri="{837473B0-CC2E-450A-ABE3-18F120FF3D39}">
                <a1611:picAttrSrcUrl xmlns:a1611="http://schemas.microsoft.com/office/drawing/2016/11/main" xmlns="" r:id="rId4"/>
              </a:ext>
            </a:extLst>
          </a:blip>
          <a:srcRect l="22878" r="22878"/>
          <a:stretch>
            <a:fillRect/>
          </a:stretch>
        </p:blipFill>
        <p:spPr/>
      </p:pic>
      <p:sp>
        <p:nvSpPr>
          <p:cNvPr id="4" name="Text Placeholder 3">
            <a:extLst>
              <a:ext uri="{FF2B5EF4-FFF2-40B4-BE49-F238E27FC236}">
                <a16:creationId xmlns:a16="http://schemas.microsoft.com/office/drawing/2014/main" xmlns="" id="{8CA2EE7A-A7BB-4132-8FFA-C1B76E2EF384}"/>
              </a:ext>
            </a:extLst>
          </p:cNvPr>
          <p:cNvSpPr>
            <a:spLocks noGrp="1"/>
          </p:cNvSpPr>
          <p:nvPr>
            <p:ph type="body" sz="quarter" idx="22"/>
          </p:nvPr>
        </p:nvSpPr>
        <p:spPr>
          <a:xfrm>
            <a:off x="5109210" y="582930"/>
            <a:ext cx="6592253" cy="1042111"/>
          </a:xfrm>
        </p:spPr>
        <p:txBody>
          <a:bodyPr>
            <a:normAutofit fontScale="92500" lnSpcReduction="10000"/>
          </a:bodyPr>
          <a:lstStyle/>
          <a:p>
            <a:pPr algn="ctr"/>
            <a:r>
              <a:rPr lang="es-ES" b="1" dirty="0"/>
              <a:t>Parque Central de </a:t>
            </a:r>
            <a:r>
              <a:rPr lang="es-ES" b="1" dirty="0" err="1"/>
              <a:t>Nou</a:t>
            </a:r>
            <a:r>
              <a:rPr lang="es-ES" b="1" dirty="0"/>
              <a:t> </a:t>
            </a:r>
            <a:r>
              <a:rPr lang="es-ES" b="1" dirty="0" err="1"/>
              <a:t>Barris</a:t>
            </a:r>
            <a:endParaRPr lang="es-ES" b="1" dirty="0"/>
          </a:p>
          <a:p>
            <a:pPr algn="ctr"/>
            <a:r>
              <a:rPr lang="es-ES" b="1" dirty="0"/>
              <a:t>Ciudad de </a:t>
            </a:r>
            <a:r>
              <a:rPr lang="es-ES" b="1" dirty="0"/>
              <a:t>B</a:t>
            </a:r>
            <a:r>
              <a:rPr lang="es-ES" b="1" dirty="0" smtClean="0"/>
              <a:t>arcelona</a:t>
            </a:r>
            <a:endParaRPr lang="en-IE" dirty="0"/>
          </a:p>
        </p:txBody>
      </p:sp>
      <p:sp>
        <p:nvSpPr>
          <p:cNvPr id="8" name="TextBox 7">
            <a:extLst>
              <a:ext uri="{FF2B5EF4-FFF2-40B4-BE49-F238E27FC236}">
                <a16:creationId xmlns:a16="http://schemas.microsoft.com/office/drawing/2014/main" xmlns="" id="{955680AC-FF3B-44DC-963F-D63EE2A202B3}"/>
              </a:ext>
            </a:extLst>
          </p:cNvPr>
          <p:cNvSpPr txBox="1"/>
          <p:nvPr/>
        </p:nvSpPr>
        <p:spPr>
          <a:xfrm>
            <a:off x="16626" y="6063691"/>
            <a:ext cx="5092584" cy="646331"/>
          </a:xfrm>
          <a:prstGeom prst="rect">
            <a:avLst/>
          </a:prstGeom>
          <a:solidFill>
            <a:srgbClr val="B6BD00"/>
          </a:solidFill>
        </p:spPr>
        <p:txBody>
          <a:bodyPr wrap="square" rtlCol="0">
            <a:spAutoFit/>
          </a:bodyPr>
          <a:lstStyle/>
          <a:p>
            <a:pPr algn="ctr"/>
            <a:r>
              <a:rPr lang="es-ES" b="1" u="sng" dirty="0">
                <a:solidFill>
                  <a:schemeClr val="accent1"/>
                </a:solidFill>
              </a:rPr>
              <a:t>Haga clic para leer el estudio de caso completo en el </a:t>
            </a:r>
            <a:r>
              <a:rPr lang="es-ES" b="1" u="sng" dirty="0" err="1">
                <a:solidFill>
                  <a:schemeClr val="accent1"/>
                </a:solidFill>
              </a:rPr>
              <a:t>Parc</a:t>
            </a:r>
            <a:r>
              <a:rPr lang="es-ES" b="1" u="sng" dirty="0">
                <a:solidFill>
                  <a:schemeClr val="accent1"/>
                </a:solidFill>
              </a:rPr>
              <a:t> Central de </a:t>
            </a:r>
            <a:r>
              <a:rPr lang="es-ES" b="1" u="sng" dirty="0" err="1">
                <a:solidFill>
                  <a:schemeClr val="accent1"/>
                </a:solidFill>
              </a:rPr>
              <a:t>Nou</a:t>
            </a:r>
            <a:r>
              <a:rPr lang="es-ES" b="1" u="sng" dirty="0">
                <a:solidFill>
                  <a:schemeClr val="accent1"/>
                </a:solidFill>
              </a:rPr>
              <a:t> </a:t>
            </a:r>
            <a:r>
              <a:rPr lang="es-ES" b="1" u="sng" dirty="0" err="1">
                <a:solidFill>
                  <a:schemeClr val="accent1"/>
                </a:solidFill>
              </a:rPr>
              <a:t>Barris</a:t>
            </a:r>
            <a:endParaRPr lang="en-IE" b="1" u="sng" dirty="0">
              <a:solidFill>
                <a:schemeClr val="accent1"/>
              </a:solidFill>
            </a:endParaRPr>
          </a:p>
        </p:txBody>
      </p:sp>
    </p:spTree>
    <p:extLst>
      <p:ext uri="{BB962C8B-B14F-4D97-AF65-F5344CB8AC3E}">
        <p14:creationId xmlns:p14="http://schemas.microsoft.com/office/powerpoint/2010/main" val="1507951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166C24C-4F3F-4261-9DE8-5866CA1CA065}"/>
              </a:ext>
            </a:extLst>
          </p:cNvPr>
          <p:cNvSpPr>
            <a:spLocks noGrp="1"/>
          </p:cNvSpPr>
          <p:nvPr>
            <p:ph type="body" sz="quarter" idx="20"/>
          </p:nvPr>
        </p:nvSpPr>
        <p:spPr>
          <a:xfrm>
            <a:off x="4766310" y="1617409"/>
            <a:ext cx="7029450" cy="4625347"/>
          </a:xfrm>
        </p:spPr>
        <p:txBody>
          <a:bodyPr/>
          <a:lstStyle/>
          <a:p>
            <a:pPr algn="just"/>
            <a:r>
              <a:rPr lang="es-ES" dirty="0"/>
              <a:t>La integración social es el </a:t>
            </a:r>
            <a:r>
              <a:rPr lang="es-ES" dirty="0">
                <a:solidFill>
                  <a:srgbClr val="B6BD00"/>
                </a:solidFill>
              </a:rPr>
              <a:t>proceso durante el cual los recién llegados o las minorías se incorporan y </a:t>
            </a:r>
            <a:r>
              <a:rPr lang="es-ES" dirty="0" smtClean="0">
                <a:solidFill>
                  <a:srgbClr val="B6BD00"/>
                </a:solidFill>
              </a:rPr>
              <a:t>son </a:t>
            </a:r>
            <a:r>
              <a:rPr lang="es-ES" dirty="0" smtClean="0">
                <a:solidFill>
                  <a:srgbClr val="B6BD00"/>
                </a:solidFill>
              </a:rPr>
              <a:t>aceptados </a:t>
            </a:r>
            <a:r>
              <a:rPr lang="es-ES" dirty="0">
                <a:solidFill>
                  <a:srgbClr val="B6BD00"/>
                </a:solidFill>
              </a:rPr>
              <a:t>en la sociedad</a:t>
            </a:r>
            <a:r>
              <a:rPr lang="es-ES" dirty="0"/>
              <a:t>, tanto como individuos como </a:t>
            </a:r>
            <a:r>
              <a:rPr lang="es-ES" dirty="0" smtClean="0"/>
              <a:t>grupos. La </a:t>
            </a:r>
            <a:r>
              <a:rPr lang="es-ES" dirty="0"/>
              <a:t>inclusión social lleva la integración un paso más allá y ayuda </a:t>
            </a:r>
            <a:r>
              <a:rPr lang="es-ES" dirty="0">
                <a:solidFill>
                  <a:srgbClr val="B6BD00"/>
                </a:solidFill>
              </a:rPr>
              <a:t>a los recién llegados (por ejemplo, refugiados) o minorías a convertirse en ciudadanos activos inmersos en la sociedad.</a:t>
            </a:r>
            <a:endParaRPr lang="en-IE" dirty="0">
              <a:solidFill>
                <a:srgbClr val="B6BD00"/>
              </a:solidFill>
            </a:endParaRPr>
          </a:p>
          <a:p>
            <a:pPr algn="just"/>
            <a:r>
              <a:rPr lang="es-ES" dirty="0"/>
              <a:t>La integración y la inclusión exitosas no se basan en las acciones de un grupo en particular, sino en muchos actores: los refugiados mismos, el gobierno anfitrión, las instituciones (proveedores de </a:t>
            </a:r>
            <a:r>
              <a:rPr lang="es-ES" dirty="0" smtClean="0"/>
              <a:t>servicios) </a:t>
            </a:r>
            <a:r>
              <a:rPr lang="es-ES" dirty="0"/>
              <a:t>y las comunidades locales, </a:t>
            </a:r>
            <a:r>
              <a:rPr lang="es-ES" dirty="0" smtClean="0"/>
              <a:t>entre otros.</a:t>
            </a:r>
            <a:endParaRPr lang="en-IE" dirty="0"/>
          </a:p>
        </p:txBody>
      </p:sp>
      <p:sp>
        <p:nvSpPr>
          <p:cNvPr id="3" name="Text Placeholder 2">
            <a:extLst>
              <a:ext uri="{FF2B5EF4-FFF2-40B4-BE49-F238E27FC236}">
                <a16:creationId xmlns:a16="http://schemas.microsoft.com/office/drawing/2014/main" xmlns="" id="{AF427B3B-E1CD-455A-A5D5-22630E137DED}"/>
              </a:ext>
            </a:extLst>
          </p:cNvPr>
          <p:cNvSpPr>
            <a:spLocks noGrp="1"/>
          </p:cNvSpPr>
          <p:nvPr>
            <p:ph type="body" sz="quarter" idx="21"/>
          </p:nvPr>
        </p:nvSpPr>
        <p:spPr>
          <a:xfrm>
            <a:off x="2346676" y="489949"/>
            <a:ext cx="9449084" cy="938801"/>
          </a:xfrm>
        </p:spPr>
        <p:txBody>
          <a:bodyPr>
            <a:normAutofit fontScale="92500" lnSpcReduction="10000"/>
          </a:bodyPr>
          <a:lstStyle/>
          <a:p>
            <a:r>
              <a:rPr lang="es-ES" dirty="0"/>
              <a:t>¿Qué es integración social e inclusión? ¿Y quién está involucrado en ello?</a:t>
            </a:r>
            <a:endParaRPr lang="en-IE" dirty="0"/>
          </a:p>
        </p:txBody>
      </p:sp>
      <p:sp>
        <p:nvSpPr>
          <p:cNvPr id="4" name="Rectangle 3">
            <a:extLst>
              <a:ext uri="{FF2B5EF4-FFF2-40B4-BE49-F238E27FC236}">
                <a16:creationId xmlns:a16="http://schemas.microsoft.com/office/drawing/2014/main" xmlns="" id="{12DE80CD-0E38-460E-A9D7-3DD62A3CB09C}"/>
              </a:ext>
            </a:extLst>
          </p:cNvPr>
          <p:cNvSpPr/>
          <p:nvPr/>
        </p:nvSpPr>
        <p:spPr>
          <a:xfrm>
            <a:off x="2659380" y="6413772"/>
            <a:ext cx="6096000" cy="246221"/>
          </a:xfrm>
          <a:prstGeom prst="rect">
            <a:avLst/>
          </a:prstGeom>
        </p:spPr>
        <p:txBody>
          <a:bodyPr>
            <a:spAutoFit/>
          </a:bodyPr>
          <a:lstStyle/>
          <a:p>
            <a:r>
              <a:rPr lang="en-IE" sz="1000" dirty="0"/>
              <a:t>Source: </a:t>
            </a:r>
            <a:r>
              <a:rPr lang="en-IE" sz="1000" dirty="0">
                <a:hlinkClick r:id="rId2"/>
              </a:rPr>
              <a:t>https://www.migrationpolicy.org/article/integration-role-communities-institutions-and-state/</a:t>
            </a:r>
            <a:r>
              <a:rPr lang="en-IE" sz="1000" dirty="0"/>
              <a:t> </a:t>
            </a:r>
          </a:p>
        </p:txBody>
      </p:sp>
      <p:pic>
        <p:nvPicPr>
          <p:cNvPr id="6" name="Picture 5" descr="A group of people standing in front of a crowd&#10;&#10;Description automatically generated">
            <a:extLst>
              <a:ext uri="{FF2B5EF4-FFF2-40B4-BE49-F238E27FC236}">
                <a16:creationId xmlns:a16="http://schemas.microsoft.com/office/drawing/2014/main" xmlns="" id="{26866AA9-FE89-41E8-B1AC-CC6EA7DADE0E}"/>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0" y="2204947"/>
            <a:ext cx="4543460" cy="3022915"/>
          </a:xfrm>
          <a:prstGeom prst="rect">
            <a:avLst/>
          </a:prstGeom>
        </p:spPr>
      </p:pic>
    </p:spTree>
    <p:extLst>
      <p:ext uri="{BB962C8B-B14F-4D97-AF65-F5344CB8AC3E}">
        <p14:creationId xmlns:p14="http://schemas.microsoft.com/office/powerpoint/2010/main" val="3248012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1CDC0C1-F212-4F7C-AE05-210144EC4CA4}"/>
              </a:ext>
            </a:extLst>
          </p:cNvPr>
          <p:cNvSpPr>
            <a:spLocks noGrp="1"/>
          </p:cNvSpPr>
          <p:nvPr>
            <p:ph type="body" sz="quarter" idx="20"/>
          </p:nvPr>
        </p:nvSpPr>
        <p:spPr>
          <a:xfrm>
            <a:off x="5109210" y="1827528"/>
            <a:ext cx="6960870" cy="4618427"/>
          </a:xfrm>
        </p:spPr>
        <p:txBody>
          <a:bodyPr/>
          <a:lstStyle/>
          <a:p>
            <a:pPr algn="just"/>
            <a:r>
              <a:rPr lang="es-ES" dirty="0"/>
              <a:t>En Madrid, el Proyecto Biblioteca Abierta (Biblioteca Abierta) se centró inicialmente en las barreras del idioma al ofrecer nuevas colecciones y servicios multilingües, como lecciones de español y cursos de alfabetización informática.</a:t>
            </a:r>
          </a:p>
          <a:p>
            <a:pPr algn="just"/>
            <a:r>
              <a:rPr lang="es-ES" dirty="0"/>
              <a:t>La fase dos vio la creación de Centros de Interés Cultural en la biblioteca donde los inmigrantes y la población local se unen para actividades culturales como debates, exposiciones de arte, narración de cuentos, talleres de lectura y más.</a:t>
            </a:r>
          </a:p>
          <a:p>
            <a:pPr algn="just"/>
            <a:r>
              <a:rPr lang="es-ES" dirty="0">
                <a:solidFill>
                  <a:srgbClr val="EA1D76"/>
                </a:solidFill>
              </a:rPr>
              <a:t>Una parte clave del Proyecto de Biblioteca Abierta incluyó el reclutamiento de mediadores interculturales bilingües.</a:t>
            </a:r>
            <a:endParaRPr lang="en-IE" dirty="0">
              <a:solidFill>
                <a:srgbClr val="EA1D76"/>
              </a:solidFill>
            </a:endParaRPr>
          </a:p>
        </p:txBody>
      </p:sp>
      <p:sp>
        <p:nvSpPr>
          <p:cNvPr id="4" name="Text Placeholder 3">
            <a:extLst>
              <a:ext uri="{FF2B5EF4-FFF2-40B4-BE49-F238E27FC236}">
                <a16:creationId xmlns:a16="http://schemas.microsoft.com/office/drawing/2014/main" xmlns="" id="{8CA2EE7A-A7BB-4132-8FFA-C1B76E2EF384}"/>
              </a:ext>
            </a:extLst>
          </p:cNvPr>
          <p:cNvSpPr>
            <a:spLocks noGrp="1"/>
          </p:cNvSpPr>
          <p:nvPr>
            <p:ph type="body" sz="quarter" idx="22"/>
          </p:nvPr>
        </p:nvSpPr>
        <p:spPr>
          <a:xfrm>
            <a:off x="5405865" y="695819"/>
            <a:ext cx="6510088" cy="1042111"/>
          </a:xfrm>
        </p:spPr>
        <p:txBody>
          <a:bodyPr>
            <a:noAutofit/>
          </a:bodyPr>
          <a:lstStyle/>
          <a:p>
            <a:r>
              <a:rPr lang="es-ES" sz="3200" b="1" dirty="0">
                <a:solidFill>
                  <a:srgbClr val="EA1D76"/>
                </a:solidFill>
              </a:rPr>
              <a:t>Centros de interés cultural, proyecto de biblioteca abierta de </a:t>
            </a:r>
            <a:r>
              <a:rPr lang="es-ES" sz="3200" b="1" dirty="0" smtClean="0">
                <a:solidFill>
                  <a:srgbClr val="EA1D76"/>
                </a:solidFill>
              </a:rPr>
              <a:t>Madrid</a:t>
            </a:r>
            <a:endParaRPr lang="en-IE" sz="3200" dirty="0">
              <a:solidFill>
                <a:srgbClr val="EA1D76"/>
              </a:solidFill>
            </a:endParaRPr>
          </a:p>
        </p:txBody>
      </p:sp>
      <p:sp>
        <p:nvSpPr>
          <p:cNvPr id="8" name="TextBox 7">
            <a:extLst>
              <a:ext uri="{FF2B5EF4-FFF2-40B4-BE49-F238E27FC236}">
                <a16:creationId xmlns:a16="http://schemas.microsoft.com/office/drawing/2014/main" xmlns="" id="{955680AC-FF3B-44DC-963F-D63EE2A202B3}"/>
              </a:ext>
            </a:extLst>
          </p:cNvPr>
          <p:cNvSpPr txBox="1"/>
          <p:nvPr/>
        </p:nvSpPr>
        <p:spPr>
          <a:xfrm>
            <a:off x="0" y="6063691"/>
            <a:ext cx="5092584" cy="923330"/>
          </a:xfrm>
          <a:prstGeom prst="rect">
            <a:avLst/>
          </a:prstGeom>
          <a:solidFill>
            <a:srgbClr val="EA1D76"/>
          </a:solidFill>
        </p:spPr>
        <p:txBody>
          <a:bodyPr wrap="square" rtlCol="0">
            <a:spAutoFit/>
          </a:bodyPr>
          <a:lstStyle/>
          <a:p>
            <a:pPr algn="ctr"/>
            <a:r>
              <a:rPr lang="es-ES" b="1" u="sng" dirty="0">
                <a:solidFill>
                  <a:schemeClr val="bg1"/>
                </a:solidFill>
              </a:rPr>
              <a:t>Haga clic para leer el estudio de caso completo sobre los Centros de Interés Cultural en las Bibliotecas de Madrid</a:t>
            </a:r>
            <a:endParaRPr lang="en-IE" b="1" u="sng" dirty="0">
              <a:solidFill>
                <a:schemeClr val="bg1"/>
              </a:solidFill>
            </a:endParaRPr>
          </a:p>
        </p:txBody>
      </p:sp>
      <p:pic>
        <p:nvPicPr>
          <p:cNvPr id="9" name="Picture Placeholder 8" descr="A person in a library&#10;&#10;Description automatically generated">
            <a:extLst>
              <a:ext uri="{FF2B5EF4-FFF2-40B4-BE49-F238E27FC236}">
                <a16:creationId xmlns:a16="http://schemas.microsoft.com/office/drawing/2014/main" xmlns="" id="{2C230628-9A24-4DF7-BE66-E23C592944E8}"/>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4"/>
              </a:ext>
            </a:extLst>
          </a:blip>
          <a:srcRect l="22005" r="22005"/>
          <a:stretch>
            <a:fillRect/>
          </a:stretch>
        </p:blipFill>
        <p:spPr>
          <a:xfrm>
            <a:off x="337153" y="1103985"/>
            <a:ext cx="4612610" cy="4525560"/>
          </a:xfrm>
        </p:spPr>
      </p:pic>
      <p:sp>
        <p:nvSpPr>
          <p:cNvPr id="10" name="TextBox 9">
            <a:extLst>
              <a:ext uri="{FF2B5EF4-FFF2-40B4-BE49-F238E27FC236}">
                <a16:creationId xmlns:a16="http://schemas.microsoft.com/office/drawing/2014/main" xmlns="" id="{2568AA0C-7BD3-4894-8DA7-50FFA4C0200C}"/>
              </a:ext>
            </a:extLst>
          </p:cNvPr>
          <p:cNvSpPr txBox="1"/>
          <p:nvPr/>
        </p:nvSpPr>
        <p:spPr>
          <a:xfrm>
            <a:off x="0" y="1024876"/>
            <a:ext cx="4854222" cy="923330"/>
          </a:xfrm>
          <a:prstGeom prst="rect">
            <a:avLst/>
          </a:prstGeom>
          <a:solidFill>
            <a:srgbClr val="16A8D3"/>
          </a:solidFill>
        </p:spPr>
        <p:txBody>
          <a:bodyPr wrap="square" rtlCol="0">
            <a:spAutoFit/>
          </a:bodyPr>
          <a:lstStyle/>
          <a:p>
            <a:r>
              <a:rPr lang="es-ES" dirty="0">
                <a:solidFill>
                  <a:schemeClr val="bg1"/>
                </a:solidFill>
              </a:rPr>
              <a:t>Las bibliotecas públicas tienen un enorme potencial para ser espacios inclusivos y fomentar un sentido de conexión y pertenencia para todos.</a:t>
            </a:r>
            <a:endParaRPr lang="en-IE" dirty="0">
              <a:solidFill>
                <a:schemeClr val="bg1"/>
              </a:solidFill>
            </a:endParaRPr>
          </a:p>
        </p:txBody>
      </p:sp>
    </p:spTree>
    <p:extLst>
      <p:ext uri="{BB962C8B-B14F-4D97-AF65-F5344CB8AC3E}">
        <p14:creationId xmlns:p14="http://schemas.microsoft.com/office/powerpoint/2010/main" val="850168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1CDC0C1-F212-4F7C-AE05-210144EC4CA4}"/>
              </a:ext>
            </a:extLst>
          </p:cNvPr>
          <p:cNvSpPr>
            <a:spLocks noGrp="1"/>
          </p:cNvSpPr>
          <p:nvPr>
            <p:ph type="body" sz="quarter" idx="20"/>
          </p:nvPr>
        </p:nvSpPr>
        <p:spPr>
          <a:xfrm>
            <a:off x="5198385" y="1798181"/>
            <a:ext cx="6686550" cy="4634841"/>
          </a:xfrm>
        </p:spPr>
        <p:txBody>
          <a:bodyPr/>
          <a:lstStyle/>
          <a:p>
            <a:pPr algn="just"/>
            <a:r>
              <a:rPr lang="es-ES" dirty="0" err="1"/>
              <a:t>Spitalfields</a:t>
            </a:r>
            <a:r>
              <a:rPr lang="es-ES" dirty="0"/>
              <a:t> City </a:t>
            </a:r>
            <a:r>
              <a:rPr lang="es-ES" dirty="0" err="1"/>
              <a:t>Farm</a:t>
            </a:r>
            <a:r>
              <a:rPr lang="es-ES" dirty="0"/>
              <a:t> es un espacio comunitario que está abierto 6 días a la semana y es gratis para todos. La granja comenzó en 1978 en respuesta a la demanda de parcelas de la población local. 40 años después, la granja se ha convertido en un espacio comunitario inclusivo con un objetivo claro que coincide con</a:t>
            </a:r>
            <a:r>
              <a:rPr lang="es-ES" dirty="0" smtClean="0"/>
              <a:t>:</a:t>
            </a:r>
          </a:p>
          <a:p>
            <a:pPr marL="342900" indent="-342900" algn="just">
              <a:buFont typeface="Arial" panose="020B0604020202020204" pitchFamily="34" charset="0"/>
              <a:buChar char="•"/>
            </a:pPr>
            <a:r>
              <a:rPr lang="es-ES" dirty="0">
                <a:solidFill>
                  <a:srgbClr val="F38B00"/>
                </a:solidFill>
              </a:rPr>
              <a:t>Dar a las personas la oportunidad de convertirse en miembros de su comunidad y </a:t>
            </a:r>
            <a:r>
              <a:rPr lang="es-ES" dirty="0">
                <a:solidFill>
                  <a:schemeClr val="bg2">
                    <a:lumMod val="50000"/>
                  </a:schemeClr>
                </a:solidFill>
              </a:rPr>
              <a:t>alentar la participación en el desarrollo de la granja</a:t>
            </a:r>
            <a:r>
              <a:rPr lang="es-ES" dirty="0" smtClean="0">
                <a:solidFill>
                  <a:schemeClr val="bg2">
                    <a:lumMod val="50000"/>
                  </a:schemeClr>
                </a:solidFill>
              </a:rPr>
              <a:t>.</a:t>
            </a:r>
          </a:p>
          <a:p>
            <a:pPr marL="342900" indent="-342900" algn="just">
              <a:buFont typeface="Arial" panose="020B0604020202020204" pitchFamily="34" charset="0"/>
              <a:buChar char="•"/>
            </a:pPr>
            <a:r>
              <a:rPr lang="es-ES" dirty="0"/>
              <a:t>Brindar a </a:t>
            </a:r>
            <a:r>
              <a:rPr lang="es-ES" dirty="0" smtClean="0"/>
              <a:t>niños/as </a:t>
            </a:r>
            <a:r>
              <a:rPr lang="es-ES" dirty="0"/>
              <a:t>y jóvenes </a:t>
            </a:r>
            <a:r>
              <a:rPr lang="es-ES" dirty="0">
                <a:solidFill>
                  <a:srgbClr val="F38B00"/>
                </a:solidFill>
              </a:rPr>
              <a:t>un espacio seguro, estimulante e inclusivo para jugar y conectarse con la naturaleza.</a:t>
            </a:r>
            <a:endParaRPr lang="en-IE" dirty="0">
              <a:solidFill>
                <a:srgbClr val="F38B00"/>
              </a:solidFill>
            </a:endParaRPr>
          </a:p>
        </p:txBody>
      </p:sp>
      <p:sp>
        <p:nvSpPr>
          <p:cNvPr id="4" name="Text Placeholder 3">
            <a:extLst>
              <a:ext uri="{FF2B5EF4-FFF2-40B4-BE49-F238E27FC236}">
                <a16:creationId xmlns:a16="http://schemas.microsoft.com/office/drawing/2014/main" xmlns="" id="{8CA2EE7A-A7BB-4132-8FFA-C1B76E2EF384}"/>
              </a:ext>
            </a:extLst>
          </p:cNvPr>
          <p:cNvSpPr>
            <a:spLocks noGrp="1"/>
          </p:cNvSpPr>
          <p:nvPr>
            <p:ph type="body" sz="quarter" idx="22"/>
          </p:nvPr>
        </p:nvSpPr>
        <p:spPr>
          <a:xfrm>
            <a:off x="4018844" y="1096705"/>
            <a:ext cx="8173156" cy="701477"/>
          </a:xfrm>
        </p:spPr>
        <p:txBody>
          <a:bodyPr>
            <a:noAutofit/>
          </a:bodyPr>
          <a:lstStyle/>
          <a:p>
            <a:r>
              <a:rPr lang="es-ES" sz="3200" b="1" dirty="0">
                <a:solidFill>
                  <a:srgbClr val="F38B00"/>
                </a:solidFill>
              </a:rPr>
              <a:t>Granja de la ciudad de </a:t>
            </a:r>
            <a:r>
              <a:rPr lang="es-ES" sz="3200" b="1" dirty="0" err="1">
                <a:solidFill>
                  <a:srgbClr val="F38B00"/>
                </a:solidFill>
              </a:rPr>
              <a:t>Spitalfields</a:t>
            </a:r>
            <a:r>
              <a:rPr lang="es-ES" sz="3200" b="1" dirty="0">
                <a:solidFill>
                  <a:srgbClr val="F38B00"/>
                </a:solidFill>
              </a:rPr>
              <a:t>, East London</a:t>
            </a:r>
            <a:endParaRPr lang="en-IE" sz="3200" b="1" dirty="0">
              <a:solidFill>
                <a:srgbClr val="F38B00"/>
              </a:solidFill>
            </a:endParaRPr>
          </a:p>
        </p:txBody>
      </p:sp>
      <p:sp>
        <p:nvSpPr>
          <p:cNvPr id="8" name="TextBox 7">
            <a:extLst>
              <a:ext uri="{FF2B5EF4-FFF2-40B4-BE49-F238E27FC236}">
                <a16:creationId xmlns:a16="http://schemas.microsoft.com/office/drawing/2014/main" xmlns="" id="{955680AC-FF3B-44DC-963F-D63EE2A202B3}"/>
              </a:ext>
            </a:extLst>
          </p:cNvPr>
          <p:cNvSpPr txBox="1"/>
          <p:nvPr/>
        </p:nvSpPr>
        <p:spPr>
          <a:xfrm>
            <a:off x="16626" y="6063691"/>
            <a:ext cx="5092584" cy="369332"/>
          </a:xfrm>
          <a:prstGeom prst="rect">
            <a:avLst/>
          </a:prstGeom>
          <a:solidFill>
            <a:srgbClr val="F38B00"/>
          </a:solidFill>
        </p:spPr>
        <p:txBody>
          <a:bodyPr wrap="square" rtlCol="0">
            <a:spAutoFit/>
          </a:bodyPr>
          <a:lstStyle/>
          <a:p>
            <a:pPr algn="ctr"/>
            <a:r>
              <a:rPr lang="es-ES" b="1" u="sng" dirty="0">
                <a:solidFill>
                  <a:schemeClr val="accent1"/>
                </a:solidFill>
              </a:rPr>
              <a:t>Haga clic para leer más sobre </a:t>
            </a:r>
            <a:r>
              <a:rPr lang="es-ES" b="1" u="sng" dirty="0" err="1">
                <a:solidFill>
                  <a:schemeClr val="accent1"/>
                </a:solidFill>
              </a:rPr>
              <a:t>Spitalfields</a:t>
            </a:r>
            <a:r>
              <a:rPr lang="es-ES" b="1" u="sng" dirty="0">
                <a:solidFill>
                  <a:schemeClr val="accent1"/>
                </a:solidFill>
              </a:rPr>
              <a:t> City </a:t>
            </a:r>
            <a:r>
              <a:rPr lang="es-ES" b="1" u="sng" dirty="0" err="1">
                <a:solidFill>
                  <a:schemeClr val="accent1"/>
                </a:solidFill>
              </a:rPr>
              <a:t>Farm</a:t>
            </a:r>
            <a:endParaRPr lang="en-IE" b="1" u="sng" dirty="0">
              <a:solidFill>
                <a:schemeClr val="accent1"/>
              </a:solidFill>
            </a:endParaRPr>
          </a:p>
        </p:txBody>
      </p:sp>
      <p:pic>
        <p:nvPicPr>
          <p:cNvPr id="9" name="Picture Placeholder 8" descr="A sign on the side of a road&#10;&#10;Description automatically generated">
            <a:extLst>
              <a:ext uri="{FF2B5EF4-FFF2-40B4-BE49-F238E27FC236}">
                <a16:creationId xmlns:a16="http://schemas.microsoft.com/office/drawing/2014/main" xmlns="" id="{883A8BA5-2736-49B8-BCCB-BC4C2317C1C5}"/>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4"/>
              </a:ext>
            </a:extLst>
          </a:blip>
          <a:srcRect l="12732" r="12732"/>
          <a:stretch>
            <a:fillRect/>
          </a:stretch>
        </p:blipFill>
        <p:spPr>
          <a:xfrm>
            <a:off x="687109" y="1447443"/>
            <a:ext cx="4511276" cy="4539104"/>
          </a:xfrm>
        </p:spPr>
      </p:pic>
    </p:spTree>
    <p:extLst>
      <p:ext uri="{BB962C8B-B14F-4D97-AF65-F5344CB8AC3E}">
        <p14:creationId xmlns:p14="http://schemas.microsoft.com/office/powerpoint/2010/main" val="1724180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F90325E-6AB0-4A3E-AC6D-35C1BEB34B23}"/>
              </a:ext>
            </a:extLst>
          </p:cNvPr>
          <p:cNvSpPr>
            <a:spLocks noGrp="1"/>
          </p:cNvSpPr>
          <p:nvPr>
            <p:ph type="body" sz="quarter" idx="10"/>
          </p:nvPr>
        </p:nvSpPr>
        <p:spPr>
          <a:xfrm>
            <a:off x="79182" y="1905777"/>
            <a:ext cx="2940144" cy="1886267"/>
          </a:xfrm>
        </p:spPr>
        <p:txBody>
          <a:bodyPr>
            <a:normAutofit lnSpcReduction="10000"/>
          </a:bodyPr>
          <a:lstStyle/>
          <a:p>
            <a:r>
              <a:rPr lang="es-ES" sz="2000" dirty="0">
                <a:solidFill>
                  <a:srgbClr val="00B0F0"/>
                </a:solidFill>
              </a:rPr>
              <a:t>Piensa otra vez en tus respuestas a las preguntas que rodean los cuatro elementos de la estructura social. ¿Qué puedes implementar ahora o en el futuro?</a:t>
            </a:r>
            <a:endParaRPr lang="en-IE" sz="2000" dirty="0">
              <a:solidFill>
                <a:srgbClr val="00B0F0"/>
              </a:solidFill>
            </a:endParaRPr>
          </a:p>
        </p:txBody>
      </p:sp>
      <p:sp>
        <p:nvSpPr>
          <p:cNvPr id="3" name="Text Placeholder 2">
            <a:extLst>
              <a:ext uri="{FF2B5EF4-FFF2-40B4-BE49-F238E27FC236}">
                <a16:creationId xmlns:a16="http://schemas.microsoft.com/office/drawing/2014/main" xmlns="" id="{6B0B30F5-6C42-4673-BA23-6FC5D780CBEE}"/>
              </a:ext>
            </a:extLst>
          </p:cNvPr>
          <p:cNvSpPr>
            <a:spLocks noGrp="1"/>
          </p:cNvSpPr>
          <p:nvPr>
            <p:ph type="body" sz="quarter" idx="11"/>
          </p:nvPr>
        </p:nvSpPr>
        <p:spPr>
          <a:xfrm>
            <a:off x="2875790" y="1936867"/>
            <a:ext cx="3210155" cy="2447440"/>
          </a:xfrm>
        </p:spPr>
        <p:txBody>
          <a:bodyPr>
            <a:normAutofit/>
          </a:bodyPr>
          <a:lstStyle/>
          <a:p>
            <a:r>
              <a:rPr lang="es-ES" sz="2000" dirty="0">
                <a:solidFill>
                  <a:srgbClr val="B6BD00"/>
                </a:solidFill>
              </a:rPr>
              <a:t>Piensa en tu comunidad. ¿Quiénes son los campeones de la comunidad local? ¿Qué puede hacer usted / su organización para alentar a más refugiados y migrantes a convertirse en campeones de la comunidad?</a:t>
            </a:r>
            <a:endParaRPr lang="en-IE" sz="2000" dirty="0">
              <a:solidFill>
                <a:srgbClr val="B6BD00"/>
              </a:solidFill>
            </a:endParaRPr>
          </a:p>
        </p:txBody>
      </p:sp>
      <p:sp>
        <p:nvSpPr>
          <p:cNvPr id="4" name="Text Placeholder 3">
            <a:extLst>
              <a:ext uri="{FF2B5EF4-FFF2-40B4-BE49-F238E27FC236}">
                <a16:creationId xmlns:a16="http://schemas.microsoft.com/office/drawing/2014/main" xmlns="" id="{61A9021F-A690-45DC-B615-242A03054209}"/>
              </a:ext>
            </a:extLst>
          </p:cNvPr>
          <p:cNvSpPr>
            <a:spLocks noGrp="1"/>
          </p:cNvSpPr>
          <p:nvPr>
            <p:ph type="body" sz="quarter" idx="12"/>
          </p:nvPr>
        </p:nvSpPr>
        <p:spPr>
          <a:xfrm>
            <a:off x="6042208" y="1886888"/>
            <a:ext cx="2672815" cy="2503886"/>
          </a:xfrm>
        </p:spPr>
        <p:txBody>
          <a:bodyPr>
            <a:normAutofit lnSpcReduction="10000"/>
          </a:bodyPr>
          <a:lstStyle/>
          <a:p>
            <a:r>
              <a:rPr lang="es-ES" sz="2000" dirty="0" smtClean="0">
                <a:solidFill>
                  <a:srgbClr val="F38B00"/>
                </a:solidFill>
              </a:rPr>
              <a:t>¿Es inclusiva su </a:t>
            </a:r>
            <a:r>
              <a:rPr lang="es-ES" sz="2000" dirty="0">
                <a:solidFill>
                  <a:srgbClr val="F38B00"/>
                </a:solidFill>
              </a:rPr>
              <a:t>comunidad / con la que está </a:t>
            </a:r>
            <a:r>
              <a:rPr lang="es-ES" sz="2000" dirty="0" smtClean="0">
                <a:solidFill>
                  <a:srgbClr val="F38B00"/>
                </a:solidFill>
              </a:rPr>
              <a:t>trabajando? </a:t>
            </a:r>
            <a:r>
              <a:rPr lang="es-ES" sz="2000" dirty="0">
                <a:solidFill>
                  <a:srgbClr val="F38B00"/>
                </a:solidFill>
              </a:rPr>
              <a:t>¿Hay margen de mejora? ¿Qué programas o enfoques de apoyo / educación podrían ayudar a hacerlo más inclusivo?</a:t>
            </a:r>
            <a:endParaRPr lang="en-IE" sz="2000" dirty="0">
              <a:solidFill>
                <a:srgbClr val="F38B00"/>
              </a:solidFill>
            </a:endParaRPr>
          </a:p>
        </p:txBody>
      </p:sp>
      <p:sp>
        <p:nvSpPr>
          <p:cNvPr id="5" name="Text Placeholder 4">
            <a:extLst>
              <a:ext uri="{FF2B5EF4-FFF2-40B4-BE49-F238E27FC236}">
                <a16:creationId xmlns:a16="http://schemas.microsoft.com/office/drawing/2014/main" xmlns="" id="{6824D7C1-4998-41BB-88F7-95E1BE5D0ED9}"/>
              </a:ext>
            </a:extLst>
          </p:cNvPr>
          <p:cNvSpPr>
            <a:spLocks noGrp="1"/>
          </p:cNvSpPr>
          <p:nvPr>
            <p:ph type="body" sz="quarter" idx="13"/>
          </p:nvPr>
        </p:nvSpPr>
        <p:spPr>
          <a:xfrm>
            <a:off x="8632580" y="1905777"/>
            <a:ext cx="3486524" cy="3344032"/>
          </a:xfrm>
        </p:spPr>
        <p:txBody>
          <a:bodyPr>
            <a:normAutofit/>
          </a:bodyPr>
          <a:lstStyle/>
          <a:p>
            <a:r>
              <a:rPr lang="es-ES" sz="2000" dirty="0">
                <a:solidFill>
                  <a:srgbClr val="EA1D76"/>
                </a:solidFill>
              </a:rPr>
              <a:t>Los espacios comunitarios inclusivos tienen un papel clave que desempeñar en la cohesión social y la comprensión intercultural. ¿Su </a:t>
            </a:r>
            <a:r>
              <a:rPr lang="es-ES" sz="2000" dirty="0" smtClean="0">
                <a:solidFill>
                  <a:srgbClr val="EA1D76"/>
                </a:solidFill>
              </a:rPr>
              <a:t>comunidad/ </a:t>
            </a:r>
            <a:r>
              <a:rPr lang="es-ES" sz="2000" dirty="0">
                <a:solidFill>
                  <a:srgbClr val="EA1D76"/>
                </a:solidFill>
              </a:rPr>
              <a:t>espacios públicos están abiertos y accesibles para todos, incluidos los refugiados? Ahora podría ser un buen momento para realizar una auditoría</a:t>
            </a:r>
            <a:r>
              <a:rPr lang="es-ES" dirty="0">
                <a:solidFill>
                  <a:srgbClr val="EA1D76"/>
                </a:solidFill>
              </a:rPr>
              <a:t>.</a:t>
            </a:r>
            <a:endParaRPr lang="en-IE" dirty="0">
              <a:solidFill>
                <a:srgbClr val="EA1D76"/>
              </a:solidFill>
            </a:endParaRPr>
          </a:p>
        </p:txBody>
      </p:sp>
      <p:sp>
        <p:nvSpPr>
          <p:cNvPr id="12" name="TextBox 11">
            <a:extLst>
              <a:ext uri="{FF2B5EF4-FFF2-40B4-BE49-F238E27FC236}">
                <a16:creationId xmlns:a16="http://schemas.microsoft.com/office/drawing/2014/main" xmlns="" id="{653CAEB4-6D1E-4A12-933C-8886D85A0CE8}"/>
              </a:ext>
            </a:extLst>
          </p:cNvPr>
          <p:cNvSpPr txBox="1"/>
          <p:nvPr/>
        </p:nvSpPr>
        <p:spPr>
          <a:xfrm>
            <a:off x="0" y="0"/>
            <a:ext cx="4690753" cy="369332"/>
          </a:xfrm>
          <a:prstGeom prst="rect">
            <a:avLst/>
          </a:prstGeom>
          <a:solidFill>
            <a:srgbClr val="EA1D76"/>
          </a:solidFill>
        </p:spPr>
        <p:txBody>
          <a:bodyPr wrap="square" rtlCol="0">
            <a:spAutoFit/>
          </a:bodyPr>
          <a:lstStyle/>
          <a:p>
            <a:r>
              <a:rPr lang="es-ES" dirty="0">
                <a:solidFill>
                  <a:schemeClr val="bg1"/>
                </a:solidFill>
              </a:rPr>
              <a:t>Comunicación clave para llevar / ejercicios</a:t>
            </a:r>
            <a:endParaRPr lang="en-IE" dirty="0">
              <a:solidFill>
                <a:schemeClr val="bg1"/>
              </a:solidFill>
            </a:endParaRPr>
          </a:p>
        </p:txBody>
      </p:sp>
      <p:grpSp>
        <p:nvGrpSpPr>
          <p:cNvPr id="13" name="Google Shape;813;p39">
            <a:extLst>
              <a:ext uri="{FF2B5EF4-FFF2-40B4-BE49-F238E27FC236}">
                <a16:creationId xmlns:a16="http://schemas.microsoft.com/office/drawing/2014/main" xmlns="" id="{0A1233D0-E303-439F-AB5F-10322B1DAD36}"/>
              </a:ext>
            </a:extLst>
          </p:cNvPr>
          <p:cNvGrpSpPr/>
          <p:nvPr/>
        </p:nvGrpSpPr>
        <p:grpSpPr>
          <a:xfrm>
            <a:off x="1409556" y="843756"/>
            <a:ext cx="540999" cy="749830"/>
            <a:chOff x="6718575" y="2318625"/>
            <a:chExt cx="256950" cy="407375"/>
          </a:xfrm>
        </p:grpSpPr>
        <p:sp>
          <p:nvSpPr>
            <p:cNvPr id="14" name="Google Shape;814;p39">
              <a:extLst>
                <a:ext uri="{FF2B5EF4-FFF2-40B4-BE49-F238E27FC236}">
                  <a16:creationId xmlns:a16="http://schemas.microsoft.com/office/drawing/2014/main" xmlns="" id="{23C569AF-787E-4F78-9A76-6BD05C76FEA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xmlns="" id="{308CA53F-60A3-41D2-A96B-16158843BB4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xmlns="" id="{6E3F815A-8C47-40B7-A53F-BAA2B83B2B81}"/>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xmlns="" id="{34A99AE4-2EA5-43E3-A15F-5D8E7A23C44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xmlns="" id="{6EA496E5-A017-4A15-A305-135E482C015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xmlns="" id="{19EBBCF1-083C-41B1-99E4-64CAE688B841}"/>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xmlns="" id="{2BC802E1-949C-4715-9A33-BAD5C9BCB78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xmlns="" id="{AADFDC41-2B91-437C-B53F-B76F83FC035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12;p39">
            <a:extLst>
              <a:ext uri="{FF2B5EF4-FFF2-40B4-BE49-F238E27FC236}">
                <a16:creationId xmlns:a16="http://schemas.microsoft.com/office/drawing/2014/main" xmlns="" id="{D92E5C13-7A7B-4C37-8AD2-16D69B917F86}"/>
              </a:ext>
            </a:extLst>
          </p:cNvPr>
          <p:cNvGrpSpPr/>
          <p:nvPr/>
        </p:nvGrpSpPr>
        <p:grpSpPr>
          <a:xfrm>
            <a:off x="4296422" y="896754"/>
            <a:ext cx="655587" cy="641843"/>
            <a:chOff x="3951850" y="2985350"/>
            <a:chExt cx="407950" cy="416500"/>
          </a:xfrm>
        </p:grpSpPr>
        <p:sp>
          <p:nvSpPr>
            <p:cNvPr id="23" name="Google Shape;613;p39">
              <a:extLst>
                <a:ext uri="{FF2B5EF4-FFF2-40B4-BE49-F238E27FC236}">
                  <a16:creationId xmlns:a16="http://schemas.microsoft.com/office/drawing/2014/main" xmlns="" id="{58DADBC2-AD83-47BC-87FE-A9DF0CC1E11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4;p39">
              <a:extLst>
                <a:ext uri="{FF2B5EF4-FFF2-40B4-BE49-F238E27FC236}">
                  <a16:creationId xmlns:a16="http://schemas.microsoft.com/office/drawing/2014/main" xmlns="" id="{5BDA9DC0-7D8A-4DA2-8579-904F253DA844}"/>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5;p39">
              <a:extLst>
                <a:ext uri="{FF2B5EF4-FFF2-40B4-BE49-F238E27FC236}">
                  <a16:creationId xmlns:a16="http://schemas.microsoft.com/office/drawing/2014/main" xmlns="" id="{63679B12-0A72-48B0-A4FA-F05E3FFD378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6;p39">
              <a:extLst>
                <a:ext uri="{FF2B5EF4-FFF2-40B4-BE49-F238E27FC236}">
                  <a16:creationId xmlns:a16="http://schemas.microsoft.com/office/drawing/2014/main" xmlns="" id="{5D8D142F-410E-4BA6-8509-0C76E2CA1903}"/>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680;p39">
            <a:extLst>
              <a:ext uri="{FF2B5EF4-FFF2-40B4-BE49-F238E27FC236}">
                <a16:creationId xmlns:a16="http://schemas.microsoft.com/office/drawing/2014/main" xmlns="" id="{1FC355B9-FF07-4FD7-8AB3-1D9B206F02FB}"/>
              </a:ext>
            </a:extLst>
          </p:cNvPr>
          <p:cNvSpPr/>
          <p:nvPr/>
        </p:nvSpPr>
        <p:spPr>
          <a:xfrm>
            <a:off x="7048844" y="776198"/>
            <a:ext cx="796754" cy="81738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Rectangle 33">
            <a:extLst>
              <a:ext uri="{FF2B5EF4-FFF2-40B4-BE49-F238E27FC236}">
                <a16:creationId xmlns:a16="http://schemas.microsoft.com/office/drawing/2014/main" xmlns="" id="{94409DBC-91F4-41A1-9A29-ACFBBEDA4568}"/>
              </a:ext>
            </a:extLst>
          </p:cNvPr>
          <p:cNvSpPr/>
          <p:nvPr/>
        </p:nvSpPr>
        <p:spPr>
          <a:xfrm>
            <a:off x="6547175" y="6588029"/>
            <a:ext cx="5853057" cy="246221"/>
          </a:xfrm>
          <a:prstGeom prst="rect">
            <a:avLst/>
          </a:prstGeom>
        </p:spPr>
        <p:txBody>
          <a:bodyPr wrap="square">
            <a:spAutoFit/>
          </a:bodyPr>
          <a:lstStyle/>
          <a:p>
            <a:r>
              <a:rPr lang="en-IE" sz="1000" dirty="0"/>
              <a:t>Source: </a:t>
            </a:r>
            <a:r>
              <a:rPr lang="en-IE" sz="1000" dirty="0">
                <a:hlinkClick r:id="rId2"/>
              </a:rPr>
              <a:t>https://oureverydaylife.com/the-importance-of-verbal-non-verbal-communication-5162572.html</a:t>
            </a:r>
            <a:endParaRPr lang="en-IE" sz="1000" dirty="0"/>
          </a:p>
        </p:txBody>
      </p:sp>
      <p:grpSp>
        <p:nvGrpSpPr>
          <p:cNvPr id="35" name="Google Shape;857;p39">
            <a:extLst>
              <a:ext uri="{FF2B5EF4-FFF2-40B4-BE49-F238E27FC236}">
                <a16:creationId xmlns:a16="http://schemas.microsoft.com/office/drawing/2014/main" xmlns="" id="{8C61AE3D-CD02-4D90-9981-B54EDB85F8D4}"/>
              </a:ext>
            </a:extLst>
          </p:cNvPr>
          <p:cNvGrpSpPr/>
          <p:nvPr/>
        </p:nvGrpSpPr>
        <p:grpSpPr>
          <a:xfrm>
            <a:off x="10089600" y="868552"/>
            <a:ext cx="700986" cy="725009"/>
            <a:chOff x="5233525" y="4954450"/>
            <a:chExt cx="538275" cy="516350"/>
          </a:xfrm>
        </p:grpSpPr>
        <p:sp>
          <p:nvSpPr>
            <p:cNvPr id="36" name="Google Shape;858;p39">
              <a:extLst>
                <a:ext uri="{FF2B5EF4-FFF2-40B4-BE49-F238E27FC236}">
                  <a16:creationId xmlns:a16="http://schemas.microsoft.com/office/drawing/2014/main" xmlns="" id="{9D011B03-417D-42DC-A384-21432F49E241}"/>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9;p39">
              <a:extLst>
                <a:ext uri="{FF2B5EF4-FFF2-40B4-BE49-F238E27FC236}">
                  <a16:creationId xmlns:a16="http://schemas.microsoft.com/office/drawing/2014/main" xmlns="" id="{8201F175-5E82-4D9C-8FEF-6EFBAF461E36}"/>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60;p39">
              <a:extLst>
                <a:ext uri="{FF2B5EF4-FFF2-40B4-BE49-F238E27FC236}">
                  <a16:creationId xmlns:a16="http://schemas.microsoft.com/office/drawing/2014/main" xmlns="" id="{6F2FCD0E-EB90-4919-ACE9-A71BCDBF4628}"/>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61;p39">
              <a:extLst>
                <a:ext uri="{FF2B5EF4-FFF2-40B4-BE49-F238E27FC236}">
                  <a16:creationId xmlns:a16="http://schemas.microsoft.com/office/drawing/2014/main" xmlns="" id="{154494B9-25B8-4453-8ABC-066740D13C90}"/>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62;p39">
              <a:extLst>
                <a:ext uri="{FF2B5EF4-FFF2-40B4-BE49-F238E27FC236}">
                  <a16:creationId xmlns:a16="http://schemas.microsoft.com/office/drawing/2014/main" xmlns="" id="{2D09B0BC-D46A-4200-803D-76E190CC18DA}"/>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3;p39">
              <a:extLst>
                <a:ext uri="{FF2B5EF4-FFF2-40B4-BE49-F238E27FC236}">
                  <a16:creationId xmlns:a16="http://schemas.microsoft.com/office/drawing/2014/main" xmlns="" id="{D0395263-5964-4352-91E5-4139C8C25FE8}"/>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4;p39">
              <a:extLst>
                <a:ext uri="{FF2B5EF4-FFF2-40B4-BE49-F238E27FC236}">
                  <a16:creationId xmlns:a16="http://schemas.microsoft.com/office/drawing/2014/main" xmlns="" id="{40F0D832-5596-4690-A64C-35810CC0C76F}"/>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5;p39">
              <a:extLst>
                <a:ext uri="{FF2B5EF4-FFF2-40B4-BE49-F238E27FC236}">
                  <a16:creationId xmlns:a16="http://schemas.microsoft.com/office/drawing/2014/main" xmlns="" id="{C64B81CE-89B2-4775-A8A6-E775EB51320B}"/>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66;p39">
              <a:extLst>
                <a:ext uri="{FF2B5EF4-FFF2-40B4-BE49-F238E27FC236}">
                  <a16:creationId xmlns:a16="http://schemas.microsoft.com/office/drawing/2014/main" xmlns="" id="{6E0A270A-9F2B-4E6F-9396-A3DAE2FF4560}"/>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67;p39">
              <a:extLst>
                <a:ext uri="{FF2B5EF4-FFF2-40B4-BE49-F238E27FC236}">
                  <a16:creationId xmlns:a16="http://schemas.microsoft.com/office/drawing/2014/main" xmlns="" id="{5D67874A-E347-40DA-96EA-C09DE2FB36EA}"/>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8;p39">
              <a:extLst>
                <a:ext uri="{FF2B5EF4-FFF2-40B4-BE49-F238E27FC236}">
                  <a16:creationId xmlns:a16="http://schemas.microsoft.com/office/drawing/2014/main" xmlns="" id="{DA6EFC31-65DF-46E9-AB3F-DD72B4BFF011}"/>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5796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409596" y="853210"/>
            <a:ext cx="3104978" cy="697353"/>
          </a:xfrm>
        </p:spPr>
        <p:txBody>
          <a:bodyPr/>
          <a:lstStyle/>
          <a:p>
            <a:r>
              <a:rPr lang="en-US" dirty="0" smtClean="0"/>
              <a:t>Gracias</a:t>
            </a:r>
            <a:endParaRPr lang="en-US" dirty="0"/>
          </a:p>
        </p:txBody>
      </p:sp>
      <p:sp>
        <p:nvSpPr>
          <p:cNvPr id="5" name="Text Placeholder 4"/>
          <p:cNvSpPr>
            <a:spLocks noGrp="1"/>
          </p:cNvSpPr>
          <p:nvPr>
            <p:ph type="body" sz="quarter" idx="14"/>
          </p:nvPr>
        </p:nvSpPr>
        <p:spPr/>
        <p:txBody>
          <a:bodyPr/>
          <a:lstStyle/>
          <a:p>
            <a:r>
              <a:rPr lang="en-US" dirty="0" smtClean="0"/>
              <a:t>¿</a:t>
            </a:r>
            <a:r>
              <a:rPr lang="es-ES" dirty="0" smtClean="0"/>
              <a:t>Alguna pregunta</a:t>
            </a:r>
            <a:r>
              <a:rPr lang="en-US" dirty="0" smtClean="0"/>
              <a:t>?</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166C24C-4F3F-4261-9DE8-5866CA1CA065}"/>
              </a:ext>
            </a:extLst>
          </p:cNvPr>
          <p:cNvSpPr>
            <a:spLocks noGrp="1"/>
          </p:cNvSpPr>
          <p:nvPr>
            <p:ph type="body" sz="quarter" idx="20"/>
          </p:nvPr>
        </p:nvSpPr>
        <p:spPr>
          <a:xfrm>
            <a:off x="1986844" y="1381880"/>
            <a:ext cx="9964561" cy="4712406"/>
          </a:xfrm>
        </p:spPr>
        <p:txBody>
          <a:bodyPr/>
          <a:lstStyle/>
          <a:p>
            <a:pPr marL="0" indent="0" algn="just">
              <a:buNone/>
            </a:pPr>
            <a:r>
              <a:rPr lang="es-ES" dirty="0"/>
              <a:t>Hay cuatro elementos necesarios para formar la estructura social de la sociedad </a:t>
            </a:r>
            <a:r>
              <a:rPr lang="es-ES" dirty="0" smtClean="0"/>
              <a:t>que son importantes tener en cuenta:</a:t>
            </a:r>
            <a:endParaRPr lang="es-ES" dirty="0" smtClean="0"/>
          </a:p>
          <a:p>
            <a:pPr algn="just"/>
            <a:r>
              <a:rPr lang="en-IE" b="1" dirty="0" err="1" smtClean="0"/>
              <a:t>Adaptación</a:t>
            </a:r>
            <a:r>
              <a:rPr lang="en-IE" dirty="0" smtClean="0"/>
              <a:t>: </a:t>
            </a:r>
            <a:r>
              <a:rPr lang="es-ES" dirty="0" smtClean="0"/>
              <a:t>La </a:t>
            </a:r>
            <a:r>
              <a:rPr lang="es-ES" dirty="0"/>
              <a:t>forma en que nos adaptamos </a:t>
            </a:r>
            <a:r>
              <a:rPr lang="es-ES" dirty="0" smtClean="0"/>
              <a:t>al nuevo entorno,  cómo nos adaptamos, cómo sobrevivimos en </a:t>
            </a:r>
            <a:r>
              <a:rPr lang="es-ES" dirty="0"/>
              <a:t>la sociedad. Por ejemplo, trabajos, economía, familia</a:t>
            </a:r>
            <a:r>
              <a:rPr lang="es-ES" dirty="0" smtClean="0"/>
              <a:t>.</a:t>
            </a:r>
          </a:p>
          <a:p>
            <a:pPr algn="just"/>
            <a:r>
              <a:rPr lang="es-ES" b="1" dirty="0"/>
              <a:t>Logro de objetivos: </a:t>
            </a:r>
            <a:r>
              <a:rPr lang="es-ES" dirty="0"/>
              <a:t>la necesidad de establecer objetivos y alcanzarlos en la sociedad</a:t>
            </a:r>
            <a:r>
              <a:rPr lang="es-ES" dirty="0" smtClean="0"/>
              <a:t>.</a:t>
            </a:r>
          </a:p>
          <a:p>
            <a:pPr algn="just"/>
            <a:r>
              <a:rPr lang="en-IE" b="1" dirty="0" err="1" smtClean="0"/>
              <a:t>Integración</a:t>
            </a:r>
            <a:r>
              <a:rPr lang="en-IE" dirty="0"/>
              <a:t>: </a:t>
            </a:r>
            <a:r>
              <a:rPr lang="es-ES" dirty="0"/>
              <a:t>La necesidad de </a:t>
            </a:r>
            <a:r>
              <a:rPr lang="es-ES" dirty="0" smtClean="0"/>
              <a:t>relacionarnos </a:t>
            </a:r>
            <a:r>
              <a:rPr lang="es-ES" dirty="0"/>
              <a:t>con otros seres humanos que comparten intereses similares</a:t>
            </a:r>
            <a:r>
              <a:rPr lang="es-ES" dirty="0" smtClean="0"/>
              <a:t>.</a:t>
            </a:r>
          </a:p>
          <a:p>
            <a:pPr algn="just"/>
            <a:r>
              <a:rPr lang="es-ES" b="1" dirty="0"/>
              <a:t>Latencia: </a:t>
            </a:r>
            <a:r>
              <a:rPr lang="es-ES" dirty="0"/>
              <a:t>La necesidad de que las personas nos motiven hacia nuestros objetivos de logro.</a:t>
            </a:r>
            <a:endParaRPr lang="en-IE" dirty="0"/>
          </a:p>
        </p:txBody>
      </p:sp>
      <p:sp>
        <p:nvSpPr>
          <p:cNvPr id="3" name="Text Placeholder 2">
            <a:extLst>
              <a:ext uri="{FF2B5EF4-FFF2-40B4-BE49-F238E27FC236}">
                <a16:creationId xmlns:a16="http://schemas.microsoft.com/office/drawing/2014/main" xmlns="" id="{AF427B3B-E1CD-455A-A5D5-22630E137DED}"/>
              </a:ext>
            </a:extLst>
          </p:cNvPr>
          <p:cNvSpPr>
            <a:spLocks noGrp="1"/>
          </p:cNvSpPr>
          <p:nvPr>
            <p:ph type="body" sz="quarter" idx="21"/>
          </p:nvPr>
        </p:nvSpPr>
        <p:spPr>
          <a:xfrm>
            <a:off x="2495266" y="444228"/>
            <a:ext cx="8403792" cy="597443"/>
          </a:xfrm>
        </p:spPr>
        <p:txBody>
          <a:bodyPr/>
          <a:lstStyle/>
          <a:p>
            <a:r>
              <a:rPr lang="es-ES" dirty="0"/>
              <a:t>Cuatro elementos para la estructura social</a:t>
            </a:r>
            <a:endParaRPr lang="en-IE" dirty="0"/>
          </a:p>
        </p:txBody>
      </p:sp>
      <p:sp>
        <p:nvSpPr>
          <p:cNvPr id="4" name="Rectangle 3">
            <a:extLst>
              <a:ext uri="{FF2B5EF4-FFF2-40B4-BE49-F238E27FC236}">
                <a16:creationId xmlns:a16="http://schemas.microsoft.com/office/drawing/2014/main" xmlns="" id="{C01F1DCE-3625-40D8-91B5-682FC22C3721}"/>
              </a:ext>
            </a:extLst>
          </p:cNvPr>
          <p:cNvSpPr/>
          <p:nvPr/>
        </p:nvSpPr>
        <p:spPr>
          <a:xfrm>
            <a:off x="2830830" y="6399217"/>
            <a:ext cx="6096000" cy="246221"/>
          </a:xfrm>
          <a:prstGeom prst="rect">
            <a:avLst/>
          </a:prstGeom>
        </p:spPr>
        <p:txBody>
          <a:bodyPr>
            <a:spAutoFit/>
          </a:bodyPr>
          <a:lstStyle/>
          <a:p>
            <a:r>
              <a:rPr lang="en-IE" sz="1000" dirty="0"/>
              <a:t>Source: </a:t>
            </a:r>
            <a:r>
              <a:rPr lang="en-IE" sz="1000" dirty="0">
                <a:hlinkClick r:id="rId2"/>
              </a:rPr>
              <a:t>https://study.com/academy/lesson/what-is-social-structure-of-society-definition-theory-quiz.html</a:t>
            </a:r>
            <a:r>
              <a:rPr lang="en-IE" sz="1000" dirty="0"/>
              <a:t> </a:t>
            </a:r>
          </a:p>
        </p:txBody>
      </p:sp>
    </p:spTree>
    <p:extLst>
      <p:ext uri="{BB962C8B-B14F-4D97-AF65-F5344CB8AC3E}">
        <p14:creationId xmlns:p14="http://schemas.microsoft.com/office/powerpoint/2010/main" val="4194214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166C24C-4F3F-4261-9DE8-5866CA1CA065}"/>
              </a:ext>
            </a:extLst>
          </p:cNvPr>
          <p:cNvSpPr>
            <a:spLocks noGrp="1"/>
          </p:cNvSpPr>
          <p:nvPr>
            <p:ph type="body" sz="quarter" idx="20"/>
          </p:nvPr>
        </p:nvSpPr>
        <p:spPr>
          <a:xfrm>
            <a:off x="4786318" y="1428750"/>
            <a:ext cx="6815132" cy="4689828"/>
          </a:xfrm>
        </p:spPr>
        <p:txBody>
          <a:bodyPr/>
          <a:lstStyle/>
          <a:p>
            <a:r>
              <a:rPr lang="en-IE" b="1" dirty="0" err="1" smtClean="0"/>
              <a:t>Adaptación</a:t>
            </a:r>
            <a:r>
              <a:rPr lang="en-IE" dirty="0" smtClean="0"/>
              <a:t>: </a:t>
            </a:r>
            <a:r>
              <a:rPr lang="es-ES" dirty="0">
                <a:solidFill>
                  <a:srgbClr val="EA1D76"/>
                </a:solidFill>
              </a:rPr>
              <a:t>¿Cómo podemos nosotros, como educadores y proveedores de servicios, ayudar a los refugiados y migrantes a adaptarse a nuestro entorno para asegurar empleos, estabilidad y establecer a sus familias</a:t>
            </a:r>
            <a:r>
              <a:rPr lang="es-ES" dirty="0" smtClean="0">
                <a:solidFill>
                  <a:srgbClr val="EA1D76"/>
                </a:solidFill>
              </a:rPr>
              <a:t>?</a:t>
            </a:r>
          </a:p>
          <a:p>
            <a:r>
              <a:rPr lang="en-IE" b="1" dirty="0" err="1" smtClean="0"/>
              <a:t>Logro</a:t>
            </a:r>
            <a:r>
              <a:rPr lang="en-IE" b="1" dirty="0" smtClean="0"/>
              <a:t> de </a:t>
            </a:r>
            <a:r>
              <a:rPr lang="en-IE" b="1" dirty="0" err="1" smtClean="0"/>
              <a:t>objetivos</a:t>
            </a:r>
            <a:r>
              <a:rPr lang="en-IE" dirty="0" smtClean="0"/>
              <a:t>: </a:t>
            </a:r>
            <a:r>
              <a:rPr lang="es-ES" dirty="0">
                <a:solidFill>
                  <a:srgbClr val="F38B00"/>
                </a:solidFill>
              </a:rPr>
              <a:t>¿Cómo podemos </a:t>
            </a:r>
            <a:r>
              <a:rPr lang="es-ES" dirty="0" smtClean="0">
                <a:solidFill>
                  <a:srgbClr val="F38B00"/>
                </a:solidFill>
              </a:rPr>
              <a:t>ayudarles </a:t>
            </a:r>
            <a:r>
              <a:rPr lang="es-ES" dirty="0">
                <a:solidFill>
                  <a:srgbClr val="F38B00"/>
                </a:solidFill>
              </a:rPr>
              <a:t>a establecer metas y alcanzarlas</a:t>
            </a:r>
            <a:r>
              <a:rPr lang="es-ES" dirty="0" smtClean="0">
                <a:solidFill>
                  <a:srgbClr val="F38B00"/>
                </a:solidFill>
              </a:rPr>
              <a:t>?</a:t>
            </a:r>
          </a:p>
          <a:p>
            <a:r>
              <a:rPr lang="en-IE" b="1" dirty="0" err="1" smtClean="0"/>
              <a:t>Integración</a:t>
            </a:r>
            <a:r>
              <a:rPr lang="en-IE" dirty="0"/>
              <a:t>: </a:t>
            </a:r>
            <a:r>
              <a:rPr lang="es-ES" dirty="0">
                <a:solidFill>
                  <a:srgbClr val="B6BD00"/>
                </a:solidFill>
              </a:rPr>
              <a:t>¿Cómo podemos facilitar que los refugiados y las comunidades de acogida se relacionen y se comprendan</a:t>
            </a:r>
            <a:r>
              <a:rPr lang="es-ES" dirty="0" smtClean="0">
                <a:solidFill>
                  <a:srgbClr val="B6BD00"/>
                </a:solidFill>
              </a:rPr>
              <a:t>?</a:t>
            </a:r>
          </a:p>
          <a:p>
            <a:r>
              <a:rPr lang="en-IE" b="1" dirty="0" err="1" smtClean="0"/>
              <a:t>Latencia</a:t>
            </a:r>
            <a:r>
              <a:rPr lang="en-IE" dirty="0" smtClean="0"/>
              <a:t>: </a:t>
            </a:r>
            <a:r>
              <a:rPr lang="es-ES" dirty="0">
                <a:solidFill>
                  <a:srgbClr val="16A8D3"/>
                </a:solidFill>
              </a:rPr>
              <a:t>¿Cómo podemos motivar a ayudar a los refugiados y migrantes hacia sus objetivos de logro?</a:t>
            </a:r>
            <a:endParaRPr lang="en-IE" dirty="0"/>
          </a:p>
        </p:txBody>
      </p:sp>
      <p:sp>
        <p:nvSpPr>
          <p:cNvPr id="3" name="Text Placeholder 2">
            <a:extLst>
              <a:ext uri="{FF2B5EF4-FFF2-40B4-BE49-F238E27FC236}">
                <a16:creationId xmlns:a16="http://schemas.microsoft.com/office/drawing/2014/main" xmlns="" id="{AF427B3B-E1CD-455A-A5D5-22630E137DED}"/>
              </a:ext>
            </a:extLst>
          </p:cNvPr>
          <p:cNvSpPr>
            <a:spLocks noGrp="1"/>
          </p:cNvSpPr>
          <p:nvPr>
            <p:ph type="body" sz="quarter" idx="21"/>
          </p:nvPr>
        </p:nvSpPr>
        <p:spPr>
          <a:xfrm>
            <a:off x="2495266" y="444228"/>
            <a:ext cx="8403792" cy="597443"/>
          </a:xfrm>
        </p:spPr>
        <p:txBody>
          <a:bodyPr>
            <a:normAutofit fontScale="77500" lnSpcReduction="20000"/>
          </a:bodyPr>
          <a:lstStyle/>
          <a:p>
            <a:r>
              <a:rPr lang="es-ES" dirty="0"/>
              <a:t>Cuatro elementos para la estructura social - Preguntas ...</a:t>
            </a:r>
            <a:endParaRPr lang="en-IE" dirty="0"/>
          </a:p>
        </p:txBody>
      </p:sp>
      <p:sp>
        <p:nvSpPr>
          <p:cNvPr id="4" name="Rectangle 3">
            <a:extLst>
              <a:ext uri="{FF2B5EF4-FFF2-40B4-BE49-F238E27FC236}">
                <a16:creationId xmlns:a16="http://schemas.microsoft.com/office/drawing/2014/main" xmlns="" id="{C01F1DCE-3625-40D8-91B5-682FC22C3721}"/>
              </a:ext>
            </a:extLst>
          </p:cNvPr>
          <p:cNvSpPr/>
          <p:nvPr/>
        </p:nvSpPr>
        <p:spPr>
          <a:xfrm>
            <a:off x="2830830" y="6399217"/>
            <a:ext cx="6096000" cy="246221"/>
          </a:xfrm>
          <a:prstGeom prst="rect">
            <a:avLst/>
          </a:prstGeom>
        </p:spPr>
        <p:txBody>
          <a:bodyPr>
            <a:spAutoFit/>
          </a:bodyPr>
          <a:lstStyle/>
          <a:p>
            <a:r>
              <a:rPr lang="en-IE" sz="1000" dirty="0"/>
              <a:t>Source: </a:t>
            </a:r>
            <a:r>
              <a:rPr lang="en-IE" sz="1000" dirty="0">
                <a:hlinkClick r:id="rId2"/>
              </a:rPr>
              <a:t>https://study.com/academy/lesson/what-is-social-structure-of-society-definition-theory-quiz.html</a:t>
            </a:r>
            <a:r>
              <a:rPr lang="en-IE" sz="1000" dirty="0"/>
              <a:t> </a:t>
            </a:r>
          </a:p>
        </p:txBody>
      </p:sp>
      <p:pic>
        <p:nvPicPr>
          <p:cNvPr id="6" name="Picture 5" descr="A picture containing room&#10;&#10;Description automatically generated">
            <a:extLst>
              <a:ext uri="{FF2B5EF4-FFF2-40B4-BE49-F238E27FC236}">
                <a16:creationId xmlns:a16="http://schemas.microsoft.com/office/drawing/2014/main" xmlns="" id="{2E450A40-51DE-466A-846D-1ADD5026B134}"/>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0" y="2006836"/>
            <a:ext cx="4786318" cy="2844328"/>
          </a:xfrm>
          <a:prstGeom prst="rect">
            <a:avLst/>
          </a:prstGeom>
        </p:spPr>
      </p:pic>
    </p:spTree>
    <p:extLst>
      <p:ext uri="{BB962C8B-B14F-4D97-AF65-F5344CB8AC3E}">
        <p14:creationId xmlns:p14="http://schemas.microsoft.com/office/powerpoint/2010/main" val="388038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166C24C-4F3F-4261-9DE8-5866CA1CA065}"/>
              </a:ext>
            </a:extLst>
          </p:cNvPr>
          <p:cNvSpPr>
            <a:spLocks noGrp="1"/>
          </p:cNvSpPr>
          <p:nvPr>
            <p:ph type="body" sz="quarter" idx="20"/>
          </p:nvPr>
        </p:nvSpPr>
        <p:spPr>
          <a:xfrm>
            <a:off x="2308860" y="1428750"/>
            <a:ext cx="9292590" cy="4197989"/>
          </a:xfrm>
        </p:spPr>
        <p:txBody>
          <a:bodyPr/>
          <a:lstStyle/>
          <a:p>
            <a:pPr marL="0" indent="0">
              <a:buNone/>
            </a:pPr>
            <a:r>
              <a:rPr lang="es-ES" dirty="0"/>
              <a:t>Hay dos partes involucradas en los procesos de integración</a:t>
            </a:r>
            <a:r>
              <a:rPr lang="es-ES" dirty="0" smtClean="0"/>
              <a:t>:</a:t>
            </a:r>
          </a:p>
          <a:p>
            <a:r>
              <a:rPr lang="es-ES" dirty="0"/>
              <a:t>los refugiados, con sus características, esfuerzos y adaptación</a:t>
            </a:r>
            <a:r>
              <a:rPr lang="es-ES" dirty="0" smtClean="0"/>
              <a:t>.</a:t>
            </a:r>
          </a:p>
          <a:p>
            <a:r>
              <a:rPr lang="es-ES" dirty="0"/>
              <a:t>la sociedad receptora, con sus interacciones con estos recién llegados y sus instituciones</a:t>
            </a:r>
            <a:r>
              <a:rPr lang="es-ES" dirty="0" smtClean="0"/>
              <a:t>.</a:t>
            </a:r>
          </a:p>
          <a:p>
            <a:pPr marL="0" indent="0">
              <a:buNone/>
            </a:pPr>
            <a:r>
              <a:rPr lang="es-ES" dirty="0" smtClean="0"/>
              <a:t>Es </a:t>
            </a:r>
            <a:r>
              <a:rPr lang="es-ES" dirty="0"/>
              <a:t>la interacción entre los dos lo que determina la dirección y el resultado final del proceso de integración.</a:t>
            </a:r>
          </a:p>
          <a:p>
            <a:pPr marL="0" indent="0">
              <a:buNone/>
            </a:pPr>
            <a:r>
              <a:rPr lang="es-ES" dirty="0"/>
              <a:t>Estos dos, sin embargo, son socios desiguales.</a:t>
            </a:r>
          </a:p>
          <a:p>
            <a:pPr marL="0" indent="0">
              <a:buNone/>
            </a:pPr>
            <a:r>
              <a:rPr lang="es-ES" dirty="0"/>
              <a:t>La sociedad receptora, en términos de su estructura institucional y la forma en que reacciona ante los recién llegados, tiene mucho más que decir en el resultado del proceso.</a:t>
            </a:r>
            <a:endParaRPr lang="en-IE" dirty="0"/>
          </a:p>
        </p:txBody>
      </p:sp>
      <p:sp>
        <p:nvSpPr>
          <p:cNvPr id="3" name="Text Placeholder 2">
            <a:extLst>
              <a:ext uri="{FF2B5EF4-FFF2-40B4-BE49-F238E27FC236}">
                <a16:creationId xmlns:a16="http://schemas.microsoft.com/office/drawing/2014/main" xmlns="" id="{AF427B3B-E1CD-455A-A5D5-22630E137DED}"/>
              </a:ext>
            </a:extLst>
          </p:cNvPr>
          <p:cNvSpPr>
            <a:spLocks noGrp="1"/>
          </p:cNvSpPr>
          <p:nvPr>
            <p:ph type="body" sz="quarter" idx="21"/>
          </p:nvPr>
        </p:nvSpPr>
        <p:spPr>
          <a:xfrm>
            <a:off x="2495266" y="444228"/>
            <a:ext cx="8403792" cy="597443"/>
          </a:xfrm>
        </p:spPr>
        <p:txBody>
          <a:bodyPr>
            <a:normAutofit/>
          </a:bodyPr>
          <a:lstStyle/>
          <a:p>
            <a:r>
              <a:rPr lang="en-IE" dirty="0" err="1"/>
              <a:t>Cómo</a:t>
            </a:r>
            <a:r>
              <a:rPr lang="en-IE" dirty="0"/>
              <a:t> </a:t>
            </a:r>
            <a:r>
              <a:rPr lang="en-IE" dirty="0" err="1"/>
              <a:t>funciona</a:t>
            </a:r>
            <a:r>
              <a:rPr lang="en-IE" dirty="0"/>
              <a:t> la </a:t>
            </a:r>
            <a:r>
              <a:rPr lang="en-IE" dirty="0" err="1"/>
              <a:t>integración</a:t>
            </a:r>
            <a:endParaRPr lang="en-IE" dirty="0"/>
          </a:p>
        </p:txBody>
      </p:sp>
      <p:sp>
        <p:nvSpPr>
          <p:cNvPr id="5" name="Rectangle 4">
            <a:extLst>
              <a:ext uri="{FF2B5EF4-FFF2-40B4-BE49-F238E27FC236}">
                <a16:creationId xmlns:a16="http://schemas.microsoft.com/office/drawing/2014/main" xmlns="" id="{B844BD70-A549-4142-8D50-05EEFECCAA66}"/>
              </a:ext>
            </a:extLst>
          </p:cNvPr>
          <p:cNvSpPr/>
          <p:nvPr/>
        </p:nvSpPr>
        <p:spPr>
          <a:xfrm>
            <a:off x="2659380" y="6390912"/>
            <a:ext cx="6096000" cy="246221"/>
          </a:xfrm>
          <a:prstGeom prst="rect">
            <a:avLst/>
          </a:prstGeom>
        </p:spPr>
        <p:txBody>
          <a:bodyPr>
            <a:spAutoFit/>
          </a:bodyPr>
          <a:lstStyle/>
          <a:p>
            <a:r>
              <a:rPr lang="en-IE" sz="1000" dirty="0"/>
              <a:t>Source: </a:t>
            </a:r>
            <a:r>
              <a:rPr lang="en-IE" sz="1000" dirty="0">
                <a:hlinkClick r:id="rId2"/>
              </a:rPr>
              <a:t>https://www.migrationpolicy.org/article/integration-role-communities-institutions-and-state/</a:t>
            </a:r>
            <a:r>
              <a:rPr lang="en-IE" sz="1000" dirty="0"/>
              <a:t> </a:t>
            </a:r>
          </a:p>
        </p:txBody>
      </p:sp>
    </p:spTree>
    <p:extLst>
      <p:ext uri="{BB962C8B-B14F-4D97-AF65-F5344CB8AC3E}">
        <p14:creationId xmlns:p14="http://schemas.microsoft.com/office/powerpoint/2010/main" val="339933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6772</TotalTime>
  <Words>5789</Words>
  <Application>Microsoft Office PowerPoint</Application>
  <PresentationFormat>Personalizado</PresentationFormat>
  <Paragraphs>351</Paragraphs>
  <Slides>63</Slides>
  <Notes>6</Notes>
  <HiddenSlides>0</HiddenSlides>
  <MMClips>5</MMClips>
  <ScaleCrop>false</ScaleCrop>
  <HeadingPairs>
    <vt:vector size="4" baseType="variant">
      <vt:variant>
        <vt:lpstr>Tema</vt:lpstr>
      </vt:variant>
      <vt:variant>
        <vt:i4>1</vt:i4>
      </vt:variant>
      <vt:variant>
        <vt:lpstr>Títulos de diapositiva</vt:lpstr>
      </vt:variant>
      <vt:variant>
        <vt:i4>63</vt:i4>
      </vt:variant>
    </vt:vector>
  </HeadingPairs>
  <TitlesOfParts>
    <vt:vector size="64"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Marijo Irastorza</cp:lastModifiedBy>
  <cp:revision>718</cp:revision>
  <dcterms:created xsi:type="dcterms:W3CDTF">2018-09-19T09:23:58Z</dcterms:created>
  <dcterms:modified xsi:type="dcterms:W3CDTF">2020-05-28T17:07:55Z</dcterms:modified>
</cp:coreProperties>
</file>